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83" r:id="rId3"/>
    <p:sldId id="285" r:id="rId4"/>
    <p:sldId id="257" r:id="rId5"/>
    <p:sldId id="284" r:id="rId6"/>
    <p:sldId id="292" r:id="rId7"/>
    <p:sldId id="286" r:id="rId8"/>
    <p:sldId id="288" r:id="rId9"/>
    <p:sldId id="289" r:id="rId10"/>
    <p:sldId id="290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4" r:id="rId20"/>
    <p:sldId id="303" r:id="rId21"/>
    <p:sldId id="305" r:id="rId22"/>
    <p:sldId id="301" r:id="rId23"/>
    <p:sldId id="307" r:id="rId24"/>
    <p:sldId id="306" r:id="rId25"/>
    <p:sldId id="308" r:id="rId26"/>
    <p:sldId id="322" r:id="rId27"/>
    <p:sldId id="302" r:id="rId28"/>
    <p:sldId id="310" r:id="rId29"/>
    <p:sldId id="309" r:id="rId30"/>
    <p:sldId id="311" r:id="rId31"/>
    <p:sldId id="321" r:id="rId32"/>
    <p:sldId id="324" r:id="rId33"/>
    <p:sldId id="323" r:id="rId34"/>
    <p:sldId id="325" r:id="rId35"/>
    <p:sldId id="312" r:id="rId36"/>
    <p:sldId id="314" r:id="rId37"/>
    <p:sldId id="313" r:id="rId38"/>
    <p:sldId id="315" r:id="rId39"/>
    <p:sldId id="316" r:id="rId40"/>
    <p:sldId id="318" r:id="rId41"/>
    <p:sldId id="317" r:id="rId42"/>
    <p:sldId id="319" r:id="rId43"/>
    <p:sldId id="320" r:id="rId44"/>
    <p:sldId id="326" r:id="rId45"/>
    <p:sldId id="327" r:id="rId46"/>
    <p:sldId id="328" r:id="rId47"/>
    <p:sldId id="329" r:id="rId48"/>
    <p:sldId id="330" r:id="rId49"/>
    <p:sldId id="331" r:id="rId50"/>
    <p:sldId id="332" r:id="rId51"/>
    <p:sldId id="333" r:id="rId52"/>
    <p:sldId id="334" r:id="rId53"/>
    <p:sldId id="335" r:id="rId54"/>
    <p:sldId id="336" r:id="rId55"/>
    <p:sldId id="337" r:id="rId56"/>
    <p:sldId id="338" r:id="rId57"/>
    <p:sldId id="339" r:id="rId58"/>
    <p:sldId id="340" r:id="rId59"/>
    <p:sldId id="341" r:id="rId60"/>
    <p:sldId id="342" r:id="rId61"/>
    <p:sldId id="343" r:id="rId62"/>
    <p:sldId id="344" r:id="rId63"/>
    <p:sldId id="345" r:id="rId64"/>
    <p:sldId id="346" r:id="rId65"/>
    <p:sldId id="347" r:id="rId66"/>
    <p:sldId id="348" r:id="rId67"/>
    <p:sldId id="349" r:id="rId68"/>
    <p:sldId id="350" r:id="rId69"/>
    <p:sldId id="351" r:id="rId70"/>
    <p:sldId id="287" r:id="rId71"/>
    <p:sldId id="282" r:id="rId7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131" autoAdjust="0"/>
    <p:restoredTop sz="94660"/>
  </p:normalViewPr>
  <p:slideViewPr>
    <p:cSldViewPr snapToGrid="0">
      <p:cViewPr varScale="1">
        <p:scale>
          <a:sx n="68" d="100"/>
          <a:sy n="68" d="100"/>
        </p:scale>
        <p:origin x="3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3/8/2020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3/8/2020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3/8/2020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3/8/2020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3/8/2020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3/8/2020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3/8/2020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3/8/2020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3/8/2020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3/8/2020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3/8/2020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3/8/2020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devmedia.com.br/curso/o-que-e-html/1966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Programação web – Front </a:t>
            </a:r>
            <a:r>
              <a:rPr lang="pt-BR" dirty="0" err="1"/>
              <a:t>end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CSS - </a:t>
            </a:r>
          </a:p>
        </p:txBody>
      </p:sp>
    </p:spTree>
    <p:extLst>
      <p:ext uri="{BB962C8B-B14F-4D97-AF65-F5344CB8AC3E}">
        <p14:creationId xmlns:p14="http://schemas.microsoft.com/office/powerpoint/2010/main" val="983913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940" y="0"/>
            <a:ext cx="12093526" cy="1609344"/>
          </a:xfrm>
        </p:spPr>
        <p:txBody>
          <a:bodyPr>
            <a:normAutofit fontScale="90000"/>
          </a:bodyPr>
          <a:lstStyle/>
          <a:p>
            <a:r>
              <a:rPr lang="pt-BR" sz="4000" dirty="0"/>
              <a:t>Definindo as regras CSS em arquivo à parte do documento HTML.</a:t>
            </a:r>
            <a:br>
              <a:rPr lang="pt-BR" dirty="0"/>
            </a:br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b="57838"/>
          <a:stretch/>
        </p:blipFill>
        <p:spPr>
          <a:xfrm>
            <a:off x="0" y="804672"/>
            <a:ext cx="12192000" cy="5154168"/>
          </a:xfrm>
          <a:prstGeom prst="rect">
            <a:avLst/>
          </a:prstGeom>
        </p:spPr>
      </p:pic>
      <p:sp>
        <p:nvSpPr>
          <p:cNvPr id="5" name="Seta para a esquerda 4"/>
          <p:cNvSpPr/>
          <p:nvPr/>
        </p:nvSpPr>
        <p:spPr>
          <a:xfrm>
            <a:off x="10304584" y="2906971"/>
            <a:ext cx="1266092" cy="94957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eta para a esquerda 8"/>
          <p:cNvSpPr/>
          <p:nvPr/>
        </p:nvSpPr>
        <p:spPr>
          <a:xfrm rot="3232261">
            <a:off x="2524565" y="5391828"/>
            <a:ext cx="726831" cy="4314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59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-1" r="35250" b="60345"/>
          <a:stretch/>
        </p:blipFill>
        <p:spPr>
          <a:xfrm>
            <a:off x="0" y="0"/>
            <a:ext cx="12250334" cy="5146040"/>
          </a:xfrm>
          <a:prstGeom prst="rect">
            <a:avLst/>
          </a:prstGeom>
        </p:spPr>
      </p:pic>
      <p:sp>
        <p:nvSpPr>
          <p:cNvPr id="5" name="Seta para a esquerda 4"/>
          <p:cNvSpPr/>
          <p:nvPr/>
        </p:nvSpPr>
        <p:spPr>
          <a:xfrm>
            <a:off x="9481624" y="1976823"/>
            <a:ext cx="1266092" cy="94957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046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r="57712" b="54889"/>
          <a:stretch/>
        </p:blipFill>
        <p:spPr>
          <a:xfrm>
            <a:off x="3048" y="0"/>
            <a:ext cx="12140004" cy="6789420"/>
          </a:xfrm>
          <a:prstGeom prst="rect">
            <a:avLst/>
          </a:prstGeom>
        </p:spPr>
      </p:pic>
      <p:sp>
        <p:nvSpPr>
          <p:cNvPr id="6" name="Seta para a esquerda 5"/>
          <p:cNvSpPr/>
          <p:nvPr/>
        </p:nvSpPr>
        <p:spPr>
          <a:xfrm rot="3232261">
            <a:off x="2867465" y="5087028"/>
            <a:ext cx="726831" cy="4314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eta para a esquerda 6"/>
          <p:cNvSpPr/>
          <p:nvPr/>
        </p:nvSpPr>
        <p:spPr>
          <a:xfrm rot="17543139">
            <a:off x="10322509" y="1795560"/>
            <a:ext cx="1266092" cy="94957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63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850"/>
            <a:ext cx="12192000" cy="6874510"/>
          </a:xfrm>
          <a:prstGeom prst="rect">
            <a:avLst/>
          </a:prstGeom>
        </p:spPr>
      </p:pic>
      <p:sp>
        <p:nvSpPr>
          <p:cNvPr id="6" name="Seta para a esquerda 5"/>
          <p:cNvSpPr/>
          <p:nvPr/>
        </p:nvSpPr>
        <p:spPr>
          <a:xfrm>
            <a:off x="2313890" y="538260"/>
            <a:ext cx="1266092" cy="94957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eta para a esquerda 4"/>
          <p:cNvSpPr/>
          <p:nvPr/>
        </p:nvSpPr>
        <p:spPr>
          <a:xfrm>
            <a:off x="3312110" y="814519"/>
            <a:ext cx="1266092" cy="94957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572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de uma regra CSS</a:t>
            </a:r>
            <a:endParaRPr lang="en-US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5133" y="1712976"/>
            <a:ext cx="8643364" cy="40513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567940" y="576427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pt-BR" dirty="0"/>
              <a:t>Podemos ler a regra acima da seguinte forma: será atribuído o valor 40px à propriedade </a:t>
            </a:r>
            <a:r>
              <a:rPr lang="pt-BR" dirty="0" err="1"/>
              <a:t>font-size</a:t>
            </a:r>
            <a:r>
              <a:rPr lang="pt-BR" dirty="0"/>
              <a:t> em todos os elementos que forem selecionados pelo seletor 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867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37134" t="11977" r="48447" b="74869"/>
          <a:stretch/>
        </p:blipFill>
        <p:spPr>
          <a:xfrm>
            <a:off x="1417320" y="883920"/>
            <a:ext cx="8305664" cy="519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878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315468"/>
            <a:ext cx="10058400" cy="1609344"/>
          </a:xfrm>
        </p:spPr>
        <p:txBody>
          <a:bodyPr/>
          <a:lstStyle/>
          <a:p>
            <a:r>
              <a:rPr lang="en-US"/>
              <a:t>Tipos de seletores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92608" y="1024128"/>
            <a:ext cx="10058400" cy="4050792"/>
          </a:xfrm>
        </p:spPr>
        <p:txBody>
          <a:bodyPr>
            <a:noAutofit/>
          </a:bodyPr>
          <a:lstStyle/>
          <a:p>
            <a:r>
              <a:rPr lang="pt-BR" sz="3600" dirty="0"/>
              <a:t>Na linguagem CSS existem diversos tipos de seletores, sendo os principais:</a:t>
            </a:r>
          </a:p>
          <a:p>
            <a:pPr lvl="1"/>
            <a:r>
              <a:rPr lang="pt-BR" sz="3200" dirty="0"/>
              <a:t>Seletor universal</a:t>
            </a:r>
          </a:p>
          <a:p>
            <a:pPr lvl="1"/>
            <a:r>
              <a:rPr lang="pt-BR" sz="3200" dirty="0"/>
              <a:t>Seletor de tipo</a:t>
            </a:r>
          </a:p>
          <a:p>
            <a:pPr lvl="1"/>
            <a:r>
              <a:rPr lang="pt-BR" sz="3200" dirty="0"/>
              <a:t>Seletor de descendentes</a:t>
            </a:r>
          </a:p>
          <a:p>
            <a:pPr lvl="1"/>
            <a:r>
              <a:rPr lang="pt-BR" sz="3200" dirty="0"/>
              <a:t>Seletor de filhos</a:t>
            </a:r>
          </a:p>
          <a:p>
            <a:pPr lvl="1"/>
            <a:r>
              <a:rPr lang="pt-BR" sz="3200" dirty="0"/>
              <a:t>Seletor de irmão adjacente</a:t>
            </a:r>
          </a:p>
          <a:p>
            <a:pPr lvl="1"/>
            <a:r>
              <a:rPr lang="pt-BR" sz="3200" dirty="0"/>
              <a:t>Seletor de atributos</a:t>
            </a:r>
          </a:p>
          <a:p>
            <a:pPr lvl="1"/>
            <a:r>
              <a:rPr lang="pt-BR" sz="3200" dirty="0"/>
              <a:t>Seletor de id</a:t>
            </a:r>
          </a:p>
          <a:p>
            <a:pPr lvl="1"/>
            <a:r>
              <a:rPr lang="pt-BR" sz="3200" dirty="0"/>
              <a:t>Seletor de classe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9699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284988"/>
            <a:ext cx="10058400" cy="1609344"/>
          </a:xfrm>
        </p:spPr>
        <p:txBody>
          <a:bodyPr/>
          <a:lstStyle/>
          <a:p>
            <a:r>
              <a:rPr lang="en-US" dirty="0" err="1"/>
              <a:t>Seletor</a:t>
            </a:r>
            <a:r>
              <a:rPr lang="en-US" dirty="0"/>
              <a:t> universal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42188" y="970788"/>
            <a:ext cx="10058400" cy="4050792"/>
          </a:xfrm>
        </p:spPr>
        <p:txBody>
          <a:bodyPr/>
          <a:lstStyle/>
          <a:p>
            <a:r>
              <a:rPr lang="pt-BR" dirty="0"/>
              <a:t>O seletor universal seleciona todos os elementos de um documento HTML.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761" y="2205990"/>
            <a:ext cx="6483973" cy="262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57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" y="1274064"/>
            <a:ext cx="12297329" cy="3838956"/>
          </a:xfrm>
          <a:prstGeom prst="rect">
            <a:avLst/>
          </a:prstGeom>
        </p:spPr>
      </p:pic>
      <p:sp>
        <p:nvSpPr>
          <p:cNvPr id="5" name="Seta para a esquerda 4"/>
          <p:cNvSpPr/>
          <p:nvPr/>
        </p:nvSpPr>
        <p:spPr>
          <a:xfrm>
            <a:off x="4716780" y="3962400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eta para a esquerda 5"/>
          <p:cNvSpPr/>
          <p:nvPr/>
        </p:nvSpPr>
        <p:spPr>
          <a:xfrm>
            <a:off x="9974580" y="3550920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584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DD20BB-6149-4106-8719-419B572B3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704069-B3A2-441B-A284-E40AE0A95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4" descr="Resultado de imagem para html css javascript&quot;">
            <a:extLst>
              <a:ext uri="{FF2B5EF4-FFF2-40B4-BE49-F238E27FC236}">
                <a16:creationId xmlns:a16="http://schemas.microsoft.com/office/drawing/2014/main" id="{59C0695A-5FEE-4086-A711-90F06E87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853" y="1007951"/>
            <a:ext cx="9778100" cy="488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76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5" name="Seta para a esquerda 4"/>
          <p:cNvSpPr/>
          <p:nvPr/>
        </p:nvSpPr>
        <p:spPr>
          <a:xfrm>
            <a:off x="2781300" y="2910840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eta para a esquerda 5"/>
          <p:cNvSpPr/>
          <p:nvPr/>
        </p:nvSpPr>
        <p:spPr>
          <a:xfrm>
            <a:off x="11206734" y="1776984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018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66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Seletor</a:t>
            </a:r>
            <a:r>
              <a:rPr lang="en-US" dirty="0"/>
              <a:t> de </a:t>
            </a:r>
            <a:r>
              <a:rPr lang="en-US" dirty="0" err="1"/>
              <a:t>tipo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seletor de tipo seleciona todos os elementos com </a:t>
            </a:r>
            <a:r>
              <a:rPr lang="pt-BR" dirty="0" err="1"/>
              <a:t>tag</a:t>
            </a:r>
            <a:r>
              <a:rPr lang="pt-BR" dirty="0"/>
              <a:t> igual ao tipo indicado na declaração da regra CSS.</a:t>
            </a:r>
          </a:p>
          <a:p>
            <a:endParaRPr lang="pt-BR" dirty="0"/>
          </a:p>
          <a:p>
            <a:endParaRPr lang="en-US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37134" t="11977" r="48447" b="74869"/>
          <a:stretch/>
        </p:blipFill>
        <p:spPr>
          <a:xfrm>
            <a:off x="3261359" y="2923032"/>
            <a:ext cx="5236709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27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6284" y="556260"/>
            <a:ext cx="11811967" cy="6210300"/>
          </a:xfrm>
          <a:prstGeom prst="rect">
            <a:avLst/>
          </a:prstGeom>
        </p:spPr>
      </p:pic>
      <p:sp>
        <p:nvSpPr>
          <p:cNvPr id="6" name="Seta para a esquerda 5"/>
          <p:cNvSpPr/>
          <p:nvPr/>
        </p:nvSpPr>
        <p:spPr>
          <a:xfrm>
            <a:off x="4213860" y="2430780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eta para a esquerda 6"/>
          <p:cNvSpPr/>
          <p:nvPr/>
        </p:nvSpPr>
        <p:spPr>
          <a:xfrm>
            <a:off x="9189720" y="1834896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50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58940"/>
          </a:xfrm>
          <a:prstGeom prst="rect">
            <a:avLst/>
          </a:prstGeom>
        </p:spPr>
      </p:pic>
      <p:sp>
        <p:nvSpPr>
          <p:cNvPr id="5" name="Seta para a esquerda 4"/>
          <p:cNvSpPr/>
          <p:nvPr/>
        </p:nvSpPr>
        <p:spPr>
          <a:xfrm>
            <a:off x="2476500" y="5913120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eta para a esquerda 5"/>
          <p:cNvSpPr/>
          <p:nvPr/>
        </p:nvSpPr>
        <p:spPr>
          <a:xfrm>
            <a:off x="2727960" y="2060448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eta para a esquerda 6"/>
          <p:cNvSpPr/>
          <p:nvPr/>
        </p:nvSpPr>
        <p:spPr>
          <a:xfrm rot="18061181">
            <a:off x="10221468" y="1165860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eta para a esquerda 7"/>
          <p:cNvSpPr/>
          <p:nvPr/>
        </p:nvSpPr>
        <p:spPr>
          <a:xfrm>
            <a:off x="6713220" y="3002280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365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6680"/>
            <a:ext cx="12192000" cy="696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31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Resultado de imagem para casos de famil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Resultado de imagem para casos de familia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060268"/>
            <a:ext cx="10995476" cy="418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055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248" y="0"/>
            <a:ext cx="10058400" cy="1609344"/>
          </a:xfrm>
        </p:spPr>
        <p:txBody>
          <a:bodyPr/>
          <a:lstStyle/>
          <a:p>
            <a:r>
              <a:rPr lang="en-US" dirty="0" err="1"/>
              <a:t>Seletor</a:t>
            </a:r>
            <a:r>
              <a:rPr lang="en-US" dirty="0"/>
              <a:t> de </a:t>
            </a:r>
            <a:r>
              <a:rPr lang="en-US" dirty="0" err="1"/>
              <a:t>descendentes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05968" y="1382268"/>
            <a:ext cx="10058400" cy="4050792"/>
          </a:xfrm>
        </p:spPr>
        <p:txBody>
          <a:bodyPr/>
          <a:lstStyle/>
          <a:p>
            <a:pPr algn="just"/>
            <a:r>
              <a:rPr lang="pt-BR" dirty="0"/>
              <a:t>Chamamos de seletor de descendentes a seleção de um ou mais elementos fazendo o uso de outros seletores separados por espaços. Um espaço indica que os elementos selecionados pelo seletor à sua direita são filhos diretos dos elementos selecionados pelo seletor à sua esquerda.</a:t>
            </a:r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364" y="2867977"/>
            <a:ext cx="7706489" cy="2260283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617220" y="5433060"/>
            <a:ext cx="10553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No exemplo a seguir iremos selecionar todos os elementos que possuem a </a:t>
            </a:r>
            <a:r>
              <a:rPr lang="pt-BR" dirty="0" err="1"/>
              <a:t>tag</a:t>
            </a:r>
            <a:r>
              <a:rPr lang="pt-BR" dirty="0"/>
              <a:t> </a:t>
            </a:r>
            <a:r>
              <a:rPr lang="pt-BR" dirty="0">
                <a:solidFill>
                  <a:schemeClr val="accent1"/>
                </a:solidFill>
              </a:rPr>
              <a:t>a</a:t>
            </a:r>
            <a:r>
              <a:rPr lang="pt-BR" dirty="0"/>
              <a:t> e que sejam filhos diretos de elementos com a </a:t>
            </a:r>
            <a:r>
              <a:rPr lang="pt-BR" dirty="0" err="1"/>
              <a:t>tag</a:t>
            </a:r>
            <a:r>
              <a:rPr lang="pt-BR" dirty="0"/>
              <a:t> </a:t>
            </a:r>
            <a:r>
              <a:rPr lang="pt-BR" dirty="0">
                <a:solidFill>
                  <a:schemeClr val="accent1"/>
                </a:solidFill>
              </a:rPr>
              <a:t>p</a:t>
            </a:r>
            <a:r>
              <a:rPr lang="pt-BR" dirty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010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" y="335280"/>
            <a:ext cx="11794508" cy="6065520"/>
          </a:xfrm>
          <a:prstGeom prst="rect">
            <a:avLst/>
          </a:prstGeom>
        </p:spPr>
      </p:pic>
      <p:sp>
        <p:nvSpPr>
          <p:cNvPr id="5" name="Seta para a esquerda 4"/>
          <p:cNvSpPr/>
          <p:nvPr/>
        </p:nvSpPr>
        <p:spPr>
          <a:xfrm rot="18477384">
            <a:off x="4591779" y="4312920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eta para a esquerda 5"/>
          <p:cNvSpPr/>
          <p:nvPr/>
        </p:nvSpPr>
        <p:spPr>
          <a:xfrm rot="18477384">
            <a:off x="8516079" y="1984248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23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4012"/>
            <a:ext cx="12192000" cy="6793988"/>
          </a:xfrm>
          <a:prstGeom prst="rect">
            <a:avLst/>
          </a:prstGeom>
        </p:spPr>
      </p:pic>
      <p:sp>
        <p:nvSpPr>
          <p:cNvPr id="5" name="Seta para a esquerda 4"/>
          <p:cNvSpPr/>
          <p:nvPr/>
        </p:nvSpPr>
        <p:spPr>
          <a:xfrm>
            <a:off x="3284220" y="6339840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eta para a esquerda 5"/>
          <p:cNvSpPr/>
          <p:nvPr/>
        </p:nvSpPr>
        <p:spPr>
          <a:xfrm rot="16979693">
            <a:off x="9105900" y="1030224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eta para a esquerda 6"/>
          <p:cNvSpPr/>
          <p:nvPr/>
        </p:nvSpPr>
        <p:spPr>
          <a:xfrm rot="18477384">
            <a:off x="2801079" y="1912620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eta para a esquerda 7"/>
          <p:cNvSpPr/>
          <p:nvPr/>
        </p:nvSpPr>
        <p:spPr>
          <a:xfrm rot="18951573">
            <a:off x="4952999" y="3078480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eta para a esquerda 8"/>
          <p:cNvSpPr/>
          <p:nvPr/>
        </p:nvSpPr>
        <p:spPr>
          <a:xfrm rot="18365665">
            <a:off x="7909560" y="3201926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eta para a esquerda 9"/>
          <p:cNvSpPr/>
          <p:nvPr/>
        </p:nvSpPr>
        <p:spPr>
          <a:xfrm rot="18209548">
            <a:off x="10825643" y="3825240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38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o CSS foi criado?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8474" y="1889291"/>
            <a:ext cx="11128248" cy="4546678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Com a evolução dos recursos de programação, as tecnologias estavam adotando cada vez mais estilos e variações para deixá-las mais elegantes e atrativas para os usuários. Com isto, linguagens de marcação simples como o </a:t>
            </a:r>
            <a:r>
              <a:rPr lang="pt-BR" dirty="0">
                <a:solidFill>
                  <a:srgbClr val="92D050"/>
                </a:solidFill>
              </a:rPr>
              <a:t>HTML</a:t>
            </a:r>
            <a:r>
              <a:rPr lang="pt-BR" dirty="0"/>
              <a:t>, que era destinada para apresentar os conteúdos, também precisaram ser aprimoradas.</a:t>
            </a:r>
          </a:p>
          <a:p>
            <a:pPr algn="just"/>
            <a:r>
              <a:rPr lang="pt-BR" dirty="0"/>
              <a:t>Foram criadas novas </a:t>
            </a:r>
            <a:r>
              <a:rPr lang="pt-BR" dirty="0" err="1"/>
              <a:t>tags</a:t>
            </a:r>
            <a:r>
              <a:rPr lang="pt-BR" dirty="0"/>
              <a:t> e atributos de </a:t>
            </a:r>
            <a:r>
              <a:rPr lang="pt-BR" dirty="0">
                <a:solidFill>
                  <a:srgbClr val="92D050"/>
                </a:solidFill>
              </a:rPr>
              <a:t>estilo</a:t>
            </a:r>
            <a:r>
              <a:rPr lang="pt-BR" dirty="0"/>
              <a:t> para o HTML e em resumo, ele passou a exercer tanto a função de estruturar o conteúdo quanto de apresentá-lo para o usuário final. Entretanto, isto começou a trazer um problema para os desenvolvedores, </a:t>
            </a:r>
            <a:r>
              <a:rPr lang="pt-BR" dirty="0">
                <a:solidFill>
                  <a:srgbClr val="92D050"/>
                </a:solidFill>
              </a:rPr>
              <a:t>pois não havia uma forma de definir</a:t>
            </a:r>
            <a:r>
              <a:rPr lang="pt-BR" dirty="0"/>
              <a:t>, por exemplo, um padrão para todos os cabeçalhos ou conteúdos em diversas páginas. Ou seja, as alterações teriam que ser </a:t>
            </a:r>
            <a:r>
              <a:rPr lang="pt-BR" dirty="0">
                <a:solidFill>
                  <a:srgbClr val="92D050"/>
                </a:solidFill>
              </a:rPr>
              <a:t>feitas manualmente, uma a uma</a:t>
            </a:r>
            <a:r>
              <a:rPr lang="pt-BR" dirty="0"/>
              <a:t>.</a:t>
            </a:r>
          </a:p>
          <a:p>
            <a:pPr algn="just"/>
            <a:r>
              <a:rPr lang="pt-BR" dirty="0"/>
              <a:t>A partir destas complicações, nasceu o </a:t>
            </a:r>
            <a:r>
              <a:rPr lang="pt-BR" dirty="0">
                <a:solidFill>
                  <a:srgbClr val="92D050"/>
                </a:solidFill>
              </a:rPr>
              <a:t>CSS</a:t>
            </a:r>
            <a:r>
              <a:rPr lang="pt-BR" dirty="0"/>
              <a:t>. Primariamente, foi desenvolvido para habilitar a separação do conteúdo e formato de um documento (na linguagem de formatação utilizada) de sua apresentação, incluindo elementos como </a:t>
            </a:r>
            <a:r>
              <a:rPr lang="pt-BR" dirty="0">
                <a:solidFill>
                  <a:srgbClr val="92D050"/>
                </a:solidFill>
              </a:rPr>
              <a:t>cores, formatos de fontes e layout. </a:t>
            </a:r>
            <a:r>
              <a:rPr lang="pt-BR" dirty="0"/>
              <a:t>Esta separação proporcionou uma maior </a:t>
            </a:r>
            <a:r>
              <a:rPr lang="pt-BR" dirty="0">
                <a:solidFill>
                  <a:srgbClr val="92D050"/>
                </a:solidFill>
              </a:rPr>
              <a:t>flexibilidade</a:t>
            </a:r>
            <a:r>
              <a:rPr lang="pt-BR" dirty="0"/>
              <a:t> e controle na especificação de como as características serão exibidas, permitiu um compartilhamento de formato e reduziu a repetição no conteúdo estrutural de um documento.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4359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130"/>
            <a:ext cx="12192000" cy="6706870"/>
          </a:xfrm>
          <a:prstGeom prst="rect">
            <a:avLst/>
          </a:prstGeom>
        </p:spPr>
      </p:pic>
      <p:sp>
        <p:nvSpPr>
          <p:cNvPr id="5" name="Seta para a esquerda 4"/>
          <p:cNvSpPr/>
          <p:nvPr/>
        </p:nvSpPr>
        <p:spPr>
          <a:xfrm rot="18477384">
            <a:off x="4827998" y="1547063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eta para a esquerda 5"/>
          <p:cNvSpPr/>
          <p:nvPr/>
        </p:nvSpPr>
        <p:spPr>
          <a:xfrm rot="1882334">
            <a:off x="4248879" y="2788249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4728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33919" y="-429768"/>
            <a:ext cx="10058400" cy="1609344"/>
          </a:xfrm>
        </p:spPr>
        <p:txBody>
          <a:bodyPr/>
          <a:lstStyle/>
          <a:p>
            <a:r>
              <a:rPr lang="en-US" dirty="0" err="1"/>
              <a:t>Seletor</a:t>
            </a:r>
            <a:r>
              <a:rPr lang="en-US" dirty="0"/>
              <a:t> de </a:t>
            </a:r>
            <a:r>
              <a:rPr lang="en-US" dirty="0" err="1"/>
              <a:t>filhos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0724" y="825043"/>
            <a:ext cx="12071276" cy="4050792"/>
          </a:xfrm>
        </p:spPr>
        <p:txBody>
          <a:bodyPr/>
          <a:lstStyle/>
          <a:p>
            <a:pPr algn="just"/>
            <a:r>
              <a:rPr lang="pt-BR" dirty="0"/>
              <a:t>Chamamos de seletor de filhos a seleção de </a:t>
            </a:r>
            <a:r>
              <a:rPr lang="pt-BR" dirty="0">
                <a:solidFill>
                  <a:srgbClr val="92D050"/>
                </a:solidFill>
              </a:rPr>
              <a:t>um ou mais elementos fazendo o uso de outros seletores separados pelo caracter</a:t>
            </a:r>
            <a:r>
              <a:rPr lang="pt-BR" dirty="0"/>
              <a:t>e &gt;. Um caractere </a:t>
            </a:r>
            <a:r>
              <a:rPr lang="pt-BR" dirty="0">
                <a:solidFill>
                  <a:srgbClr val="92D050"/>
                </a:solidFill>
              </a:rPr>
              <a:t>&gt;</a:t>
            </a:r>
            <a:r>
              <a:rPr lang="pt-BR" dirty="0"/>
              <a:t> indica que os elementos selecionados pelo seletor à sua direita </a:t>
            </a:r>
            <a:r>
              <a:rPr lang="pt-BR" dirty="0">
                <a:solidFill>
                  <a:srgbClr val="92D050"/>
                </a:solidFill>
              </a:rPr>
              <a:t>são filhos direto</a:t>
            </a:r>
            <a:r>
              <a:rPr lang="pt-BR" dirty="0"/>
              <a:t>s dos elementos selecionados pelo seletor à sua esquerda.</a:t>
            </a:r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234" y="1673226"/>
            <a:ext cx="7450256" cy="2807343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5369485"/>
            <a:ext cx="12192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/>
              <a:t>No exemplo a seguir iremos selecionar todos os elementos que possuem a </a:t>
            </a:r>
            <a:r>
              <a:rPr lang="pt-BR" sz="2800" dirty="0" err="1"/>
              <a:t>tag</a:t>
            </a:r>
            <a:r>
              <a:rPr lang="pt-BR" sz="2800" dirty="0"/>
              <a:t> a e que sejam filhos diretos de elementos com a </a:t>
            </a:r>
            <a:r>
              <a:rPr lang="pt-BR" sz="2800" dirty="0" err="1"/>
              <a:t>tag</a:t>
            </a:r>
            <a:r>
              <a:rPr lang="pt-BR" sz="2800" dirty="0"/>
              <a:t> p.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553844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81" y="484632"/>
            <a:ext cx="11540020" cy="591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16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719"/>
            <a:ext cx="12192000" cy="688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145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914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307848"/>
            <a:ext cx="10058400" cy="1609344"/>
          </a:xfrm>
        </p:spPr>
        <p:txBody>
          <a:bodyPr/>
          <a:lstStyle/>
          <a:p>
            <a:r>
              <a:rPr lang="en-US" dirty="0" err="1"/>
              <a:t>Seletor</a:t>
            </a:r>
            <a:r>
              <a:rPr lang="en-US" dirty="0"/>
              <a:t> de </a:t>
            </a:r>
            <a:r>
              <a:rPr lang="en-US" dirty="0" err="1"/>
              <a:t>irmão</a:t>
            </a:r>
            <a:r>
              <a:rPr lang="en-US" dirty="0"/>
              <a:t> </a:t>
            </a:r>
            <a:r>
              <a:rPr lang="en-US" dirty="0" err="1"/>
              <a:t>adjacente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39368"/>
            <a:ext cx="12192000" cy="5818632"/>
          </a:xfrm>
        </p:spPr>
        <p:txBody>
          <a:bodyPr/>
          <a:lstStyle/>
          <a:p>
            <a:r>
              <a:rPr lang="pt-BR" dirty="0"/>
              <a:t>Chamamos de seletor de irmão adjacente a seleção de </a:t>
            </a:r>
            <a:r>
              <a:rPr lang="pt-BR" dirty="0">
                <a:solidFill>
                  <a:srgbClr val="92D050"/>
                </a:solidFill>
              </a:rPr>
              <a:t>um ou mais elementos </a:t>
            </a:r>
            <a:r>
              <a:rPr lang="pt-BR" dirty="0"/>
              <a:t>fazendo o uso de outros seletores separados </a:t>
            </a:r>
            <a:r>
              <a:rPr lang="pt-BR" dirty="0">
                <a:solidFill>
                  <a:srgbClr val="92D050"/>
                </a:solidFill>
              </a:rPr>
              <a:t>pelo caractere +. </a:t>
            </a:r>
            <a:r>
              <a:rPr lang="pt-BR" dirty="0"/>
              <a:t>Um caractere + </a:t>
            </a:r>
            <a:r>
              <a:rPr lang="pt-BR" dirty="0">
                <a:solidFill>
                  <a:srgbClr val="92D050"/>
                </a:solidFill>
              </a:rPr>
              <a:t>indica que os elementos selecionados pelo seletor à sua direita sejam irmãos e imediatamente precedidos pelos elementos selecionados pelo seletor à sua esquerda</a:t>
            </a:r>
            <a:r>
              <a:rPr lang="pt-BR" dirty="0"/>
              <a:t>.</a:t>
            </a:r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80" y="2707957"/>
            <a:ext cx="3901440" cy="237172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935" y="2584322"/>
            <a:ext cx="5092554" cy="2627758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1082540" y="5212080"/>
            <a:ext cx="28184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Seletor</a:t>
            </a:r>
            <a:r>
              <a:rPr lang="en-US" dirty="0"/>
              <a:t> de </a:t>
            </a:r>
            <a:r>
              <a:rPr lang="en-US" dirty="0" err="1"/>
              <a:t>descendentes</a:t>
            </a:r>
            <a:endParaRPr lang="en-US" dirty="0"/>
          </a:p>
          <a:p>
            <a:r>
              <a:rPr lang="pt-BR" dirty="0" err="1"/>
              <a:t>Tags</a:t>
            </a:r>
            <a:r>
              <a:rPr lang="pt-BR" dirty="0"/>
              <a:t> p filhos de </a:t>
            </a:r>
            <a:r>
              <a:rPr lang="pt-BR" dirty="0" err="1"/>
              <a:t>form</a:t>
            </a:r>
            <a:endParaRPr lang="en-US" dirty="0"/>
          </a:p>
        </p:txBody>
      </p:sp>
      <p:sp>
        <p:nvSpPr>
          <p:cNvPr id="7" name="Retângulo 6"/>
          <p:cNvSpPr/>
          <p:nvPr/>
        </p:nvSpPr>
        <p:spPr>
          <a:xfrm>
            <a:off x="5624060" y="5212080"/>
            <a:ext cx="39687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Seletor</a:t>
            </a:r>
            <a:r>
              <a:rPr lang="en-US" dirty="0"/>
              <a:t> de </a:t>
            </a:r>
            <a:r>
              <a:rPr lang="en-US" dirty="0" err="1"/>
              <a:t>irmão</a:t>
            </a:r>
            <a:r>
              <a:rPr lang="en-US" dirty="0"/>
              <a:t> </a:t>
            </a:r>
            <a:r>
              <a:rPr lang="en-US" dirty="0" err="1"/>
              <a:t>adjacente</a:t>
            </a:r>
            <a:endParaRPr lang="en-US" dirty="0"/>
          </a:p>
          <a:p>
            <a:r>
              <a:rPr lang="pt-BR" dirty="0" err="1"/>
              <a:t>Tags</a:t>
            </a:r>
            <a:r>
              <a:rPr lang="pt-BR" dirty="0"/>
              <a:t> p irmão (próxima </a:t>
            </a:r>
            <a:r>
              <a:rPr lang="pt-BR" dirty="0" err="1"/>
              <a:t>tag</a:t>
            </a:r>
            <a:r>
              <a:rPr lang="pt-BR" dirty="0"/>
              <a:t>) de </a:t>
            </a:r>
            <a:r>
              <a:rPr lang="pt-BR" dirty="0" err="1"/>
              <a:t>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0768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80739" cy="6690167"/>
          </a:xfrm>
          <a:prstGeom prst="rect">
            <a:avLst/>
          </a:prstGeom>
        </p:spPr>
      </p:pic>
      <p:sp>
        <p:nvSpPr>
          <p:cNvPr id="5" name="Seta para a esquerda 4"/>
          <p:cNvSpPr/>
          <p:nvPr/>
        </p:nvSpPr>
        <p:spPr>
          <a:xfrm rot="18477384">
            <a:off x="4990044" y="4589597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eta para a esquerda 5"/>
          <p:cNvSpPr/>
          <p:nvPr/>
        </p:nvSpPr>
        <p:spPr>
          <a:xfrm rot="18477384">
            <a:off x="7941588" y="1240275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122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eta para a esquerda 4"/>
          <p:cNvSpPr/>
          <p:nvPr/>
        </p:nvSpPr>
        <p:spPr>
          <a:xfrm rot="18477384">
            <a:off x="3149670" y="5908142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eta para a esquerda 5"/>
          <p:cNvSpPr/>
          <p:nvPr/>
        </p:nvSpPr>
        <p:spPr>
          <a:xfrm rot="18477384">
            <a:off x="2987623" y="2054742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eta para a esquerda 6"/>
          <p:cNvSpPr/>
          <p:nvPr/>
        </p:nvSpPr>
        <p:spPr>
          <a:xfrm rot="18477384">
            <a:off x="9411575" y="1057149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eta para a esquerda 7"/>
          <p:cNvSpPr/>
          <p:nvPr/>
        </p:nvSpPr>
        <p:spPr>
          <a:xfrm rot="8199522">
            <a:off x="3657228" y="3071184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eta para a esquerda 8"/>
          <p:cNvSpPr/>
          <p:nvPr/>
        </p:nvSpPr>
        <p:spPr>
          <a:xfrm rot="21376114">
            <a:off x="7191968" y="2987633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eta para a esquerda 9"/>
          <p:cNvSpPr/>
          <p:nvPr/>
        </p:nvSpPr>
        <p:spPr>
          <a:xfrm rot="18477384">
            <a:off x="6697998" y="3392674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eta para a esquerda 10"/>
          <p:cNvSpPr/>
          <p:nvPr/>
        </p:nvSpPr>
        <p:spPr>
          <a:xfrm rot="18477384">
            <a:off x="7815567" y="3504472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0527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6156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348745"/>
            <a:ext cx="10058400" cy="1609344"/>
          </a:xfrm>
        </p:spPr>
        <p:txBody>
          <a:bodyPr/>
          <a:lstStyle/>
          <a:p>
            <a:r>
              <a:rPr lang="en-US" dirty="0" err="1"/>
              <a:t>Seletor</a:t>
            </a:r>
            <a:r>
              <a:rPr lang="en-US" dirty="0"/>
              <a:t> de </a:t>
            </a:r>
            <a:r>
              <a:rPr lang="en-US" dirty="0" err="1"/>
              <a:t>atributos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43873" y="1056537"/>
            <a:ext cx="11893798" cy="4050792"/>
          </a:xfrm>
        </p:spPr>
        <p:txBody>
          <a:bodyPr/>
          <a:lstStyle/>
          <a:p>
            <a:pPr algn="just"/>
            <a:r>
              <a:rPr lang="pt-BR" dirty="0"/>
              <a:t>O seletor de </a:t>
            </a:r>
            <a:r>
              <a:rPr lang="pt-BR" dirty="0">
                <a:solidFill>
                  <a:srgbClr val="92D050"/>
                </a:solidFill>
              </a:rPr>
              <a:t>atributos</a:t>
            </a:r>
            <a:r>
              <a:rPr lang="pt-BR" dirty="0"/>
              <a:t> seleciona </a:t>
            </a:r>
            <a:r>
              <a:rPr lang="pt-BR" dirty="0">
                <a:solidFill>
                  <a:srgbClr val="92D050"/>
                </a:solidFill>
              </a:rPr>
              <a:t>um ou mais elementos </a:t>
            </a:r>
            <a:r>
              <a:rPr lang="pt-BR" dirty="0"/>
              <a:t>que </a:t>
            </a:r>
            <a:r>
              <a:rPr lang="pt-BR" dirty="0">
                <a:solidFill>
                  <a:srgbClr val="92D050"/>
                </a:solidFill>
              </a:rPr>
              <a:t>possuam o atributo </a:t>
            </a:r>
            <a:r>
              <a:rPr lang="pt-BR" dirty="0"/>
              <a:t>ou o </a:t>
            </a:r>
            <a:r>
              <a:rPr lang="pt-BR" dirty="0">
                <a:solidFill>
                  <a:srgbClr val="92D050"/>
                </a:solidFill>
              </a:rPr>
              <a:t>atributo juntamente com o seu valor da mesma forma</a:t>
            </a:r>
            <a:r>
              <a:rPr lang="pt-BR" dirty="0"/>
              <a:t> como é indicada pelo seletor na declaração da regra CSS. Os atributos são informados dentro de colchetes </a:t>
            </a:r>
            <a:r>
              <a:rPr lang="pt-BR" dirty="0">
                <a:solidFill>
                  <a:srgbClr val="92D050"/>
                </a:solidFill>
              </a:rPr>
              <a:t>[]</a:t>
            </a:r>
            <a:r>
              <a:rPr lang="pt-BR" dirty="0"/>
              <a:t>.</a:t>
            </a:r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403" y="2451964"/>
            <a:ext cx="6592548" cy="378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77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700" y="0"/>
            <a:ext cx="10058400" cy="1609344"/>
          </a:xfrm>
        </p:spPr>
        <p:txBody>
          <a:bodyPr/>
          <a:lstStyle/>
          <a:p>
            <a:r>
              <a:rPr lang="en-US" b="1" dirty="0">
                <a:hlinkClick r:id="rId2" tooltip="Curso"/>
              </a:rPr>
              <a:t>O que é CSS?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4648" y="1207008"/>
            <a:ext cx="11951364" cy="4050792"/>
          </a:xfrm>
        </p:spPr>
        <p:txBody>
          <a:bodyPr>
            <a:normAutofit fontScale="92500" lnSpcReduction="20000"/>
          </a:bodyPr>
          <a:lstStyle/>
          <a:p>
            <a:pPr algn="just"/>
            <a:endParaRPr lang="pt-BR" sz="2400" dirty="0"/>
          </a:p>
          <a:p>
            <a:pPr algn="just"/>
            <a:r>
              <a:rPr lang="pt-BR" sz="2400" dirty="0"/>
              <a:t>O </a:t>
            </a:r>
            <a:r>
              <a:rPr lang="pt-BR" sz="2400" dirty="0">
                <a:solidFill>
                  <a:srgbClr val="92D050"/>
                </a:solidFill>
              </a:rPr>
              <a:t>CSS</a:t>
            </a:r>
            <a:r>
              <a:rPr lang="pt-BR" sz="2400" dirty="0"/>
              <a:t> é uma linguagem utilizada para definir a </a:t>
            </a:r>
            <a:r>
              <a:rPr lang="pt-BR" sz="2400" dirty="0">
                <a:solidFill>
                  <a:srgbClr val="92D050"/>
                </a:solidFill>
              </a:rPr>
              <a:t>apresentação</a:t>
            </a:r>
            <a:r>
              <a:rPr lang="pt-BR" sz="2400" dirty="0"/>
              <a:t> (aparência) de documentos que de linguagens de marcação (</a:t>
            </a:r>
            <a:r>
              <a:rPr lang="pt-BR" sz="2400" dirty="0">
                <a:solidFill>
                  <a:srgbClr val="92D050"/>
                </a:solidFill>
              </a:rPr>
              <a:t>HTML</a:t>
            </a:r>
            <a:r>
              <a:rPr lang="pt-BR" sz="2400" dirty="0"/>
              <a:t>).</a:t>
            </a:r>
          </a:p>
          <a:p>
            <a:pPr algn="just"/>
            <a:r>
              <a:rPr lang="pt-BR" sz="2400" dirty="0"/>
              <a:t>Até o momento, utilizamos os elementos </a:t>
            </a:r>
            <a:r>
              <a:rPr lang="pt-BR" sz="2400" dirty="0">
                <a:solidFill>
                  <a:srgbClr val="92D050"/>
                </a:solidFill>
              </a:rPr>
              <a:t>HTML</a:t>
            </a:r>
            <a:r>
              <a:rPr lang="pt-BR" sz="2400" dirty="0"/>
              <a:t> sem modificar a forma de </a:t>
            </a:r>
            <a:r>
              <a:rPr lang="pt-BR" sz="2400" dirty="0">
                <a:solidFill>
                  <a:srgbClr val="92D050"/>
                </a:solidFill>
              </a:rPr>
              <a:t>exibição</a:t>
            </a:r>
            <a:r>
              <a:rPr lang="pt-BR" sz="2400" dirty="0"/>
              <a:t> dos mesmos. A formatação padrão pode </a:t>
            </a:r>
            <a:r>
              <a:rPr lang="pt-BR" sz="2400" dirty="0">
                <a:solidFill>
                  <a:srgbClr val="92D050"/>
                </a:solidFill>
              </a:rPr>
              <a:t>variar de navegador para navegador</a:t>
            </a:r>
            <a:r>
              <a:rPr lang="pt-BR" sz="2400" dirty="0"/>
              <a:t>. Em geral, os navegadores tentam seguir as sugestões do </a:t>
            </a:r>
            <a:r>
              <a:rPr lang="pt-BR" sz="2400" dirty="0">
                <a:solidFill>
                  <a:srgbClr val="92D050"/>
                </a:solidFill>
              </a:rPr>
              <a:t>W3C</a:t>
            </a:r>
            <a:r>
              <a:rPr lang="pt-BR" sz="2400" dirty="0"/>
              <a:t>.</a:t>
            </a:r>
          </a:p>
          <a:p>
            <a:pPr algn="just"/>
            <a:r>
              <a:rPr lang="pt-BR" sz="2400" dirty="0"/>
              <a:t>Os elementos </a:t>
            </a:r>
            <a:r>
              <a:rPr lang="pt-BR" sz="2400" dirty="0">
                <a:solidFill>
                  <a:srgbClr val="92D050"/>
                </a:solidFill>
              </a:rPr>
              <a:t>HTML</a:t>
            </a:r>
            <a:r>
              <a:rPr lang="pt-BR" sz="2400" dirty="0"/>
              <a:t> possuem alguns atributos para formatarmos a sua aparência. Porém, além de serem limitados, </a:t>
            </a:r>
            <a:r>
              <a:rPr lang="pt-BR" sz="2400" dirty="0">
                <a:solidFill>
                  <a:srgbClr val="92D050"/>
                </a:solidFill>
              </a:rPr>
              <a:t>o uso desses atributos estão caindo em desuso</a:t>
            </a:r>
            <a:r>
              <a:rPr lang="pt-BR" sz="2400" dirty="0"/>
              <a:t>.</a:t>
            </a:r>
          </a:p>
          <a:p>
            <a:pPr algn="just"/>
            <a:r>
              <a:rPr lang="pt-BR" sz="2400" dirty="0"/>
              <a:t>Para alterarmos o aspecto visual dos elementos do HTML, o W3C recomenda que utilizemos o </a:t>
            </a:r>
            <a:r>
              <a:rPr lang="pt-BR" sz="2400" dirty="0">
                <a:solidFill>
                  <a:srgbClr val="92D050"/>
                </a:solidFill>
              </a:rPr>
              <a:t>CSS</a:t>
            </a:r>
            <a:r>
              <a:rPr lang="pt-BR" sz="2400" dirty="0"/>
              <a:t> (</a:t>
            </a:r>
            <a:r>
              <a:rPr lang="pt-BR" sz="2400" dirty="0" err="1"/>
              <a:t>Cascading</a:t>
            </a:r>
            <a:r>
              <a:rPr lang="pt-BR" sz="2400" dirty="0"/>
              <a:t> </a:t>
            </a:r>
            <a:r>
              <a:rPr lang="pt-BR" sz="2400" dirty="0" err="1"/>
              <a:t>Style</a:t>
            </a:r>
            <a:r>
              <a:rPr lang="pt-BR" sz="2400" dirty="0"/>
              <a:t> </a:t>
            </a:r>
            <a:r>
              <a:rPr lang="pt-BR" sz="2400" dirty="0" err="1"/>
              <a:t>Sheets</a:t>
            </a:r>
            <a:r>
              <a:rPr lang="pt-BR" sz="2400" dirty="0"/>
              <a:t> - Folhas de Estilo em Cascata).</a:t>
            </a:r>
          </a:p>
          <a:p>
            <a:pPr algn="just"/>
            <a:r>
              <a:rPr lang="pt-BR" sz="2400" dirty="0"/>
              <a:t>Atualmente o CSS encontra-se em sua </a:t>
            </a:r>
            <a:r>
              <a:rPr lang="pt-BR" sz="2400" dirty="0">
                <a:solidFill>
                  <a:srgbClr val="92D050"/>
                </a:solidFill>
              </a:rPr>
              <a:t>terceira versão</a:t>
            </a:r>
            <a:r>
              <a:rPr lang="pt-BR" sz="2400" dirty="0"/>
              <a:t>. Porém, nem todos os navegadores </a:t>
            </a:r>
            <a:r>
              <a:rPr lang="pt-BR" sz="2400" dirty="0">
                <a:solidFill>
                  <a:srgbClr val="92D050"/>
                </a:solidFill>
              </a:rPr>
              <a:t>implementaram todos os novos recursos</a:t>
            </a:r>
            <a:r>
              <a:rPr lang="pt-BR" sz="2400" dirty="0"/>
              <a:t>.</a:t>
            </a:r>
            <a:endParaRPr lang="en-US" sz="2400" dirty="0"/>
          </a:p>
        </p:txBody>
      </p:sp>
      <p:pic>
        <p:nvPicPr>
          <p:cNvPr id="5" name="Picture 4" descr="Resultado de imagem para html css javascript&quot;">
            <a:extLst>
              <a:ext uri="{FF2B5EF4-FFF2-40B4-BE49-F238E27FC236}">
                <a16:creationId xmlns:a16="http://schemas.microsoft.com/office/drawing/2014/main" id="{F60003D4-2A74-467D-ADE8-FED5EF5F9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66" r="71193" b="7828"/>
          <a:stretch/>
        </p:blipFill>
        <p:spPr bwMode="auto">
          <a:xfrm>
            <a:off x="10987356" y="111838"/>
            <a:ext cx="1068656" cy="138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2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561" y="705069"/>
            <a:ext cx="11640974" cy="5082271"/>
          </a:xfrm>
          <a:prstGeom prst="rect">
            <a:avLst/>
          </a:prstGeom>
        </p:spPr>
      </p:pic>
      <p:sp>
        <p:nvSpPr>
          <p:cNvPr id="5" name="Seta para a esquerda 4"/>
          <p:cNvSpPr/>
          <p:nvPr/>
        </p:nvSpPr>
        <p:spPr>
          <a:xfrm rot="18477384">
            <a:off x="5162515" y="3811534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eta para a esquerda 5"/>
          <p:cNvSpPr/>
          <p:nvPr/>
        </p:nvSpPr>
        <p:spPr>
          <a:xfrm rot="18477384">
            <a:off x="8080484" y="742391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eta para a esquerda 6"/>
          <p:cNvSpPr/>
          <p:nvPr/>
        </p:nvSpPr>
        <p:spPr>
          <a:xfrm rot="18477384">
            <a:off x="9365272" y="2647900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827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eta para a esquerda 4"/>
          <p:cNvSpPr/>
          <p:nvPr/>
        </p:nvSpPr>
        <p:spPr>
          <a:xfrm rot="18477384">
            <a:off x="2640383" y="6109512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eta para a esquerda 5"/>
          <p:cNvSpPr/>
          <p:nvPr/>
        </p:nvSpPr>
        <p:spPr>
          <a:xfrm rot="18477384">
            <a:off x="2374165" y="1693367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eta para a esquerda 6"/>
          <p:cNvSpPr/>
          <p:nvPr/>
        </p:nvSpPr>
        <p:spPr>
          <a:xfrm rot="18477384">
            <a:off x="10522743" y="931997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eta para a esquerda 7"/>
          <p:cNvSpPr/>
          <p:nvPr/>
        </p:nvSpPr>
        <p:spPr>
          <a:xfrm rot="18477384">
            <a:off x="9226377" y="2653081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eta para a esquerda 8"/>
          <p:cNvSpPr/>
          <p:nvPr/>
        </p:nvSpPr>
        <p:spPr>
          <a:xfrm rot="18477384">
            <a:off x="10522743" y="4196058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eta para a esquerda 9"/>
          <p:cNvSpPr/>
          <p:nvPr/>
        </p:nvSpPr>
        <p:spPr>
          <a:xfrm rot="18477384">
            <a:off x="11138689" y="5222343"/>
            <a:ext cx="906780" cy="5181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279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895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45494" y="-383470"/>
            <a:ext cx="10058400" cy="1609344"/>
          </a:xfrm>
        </p:spPr>
        <p:txBody>
          <a:bodyPr/>
          <a:lstStyle/>
          <a:p>
            <a:r>
              <a:rPr lang="en-US" dirty="0" err="1"/>
              <a:t>Seletor</a:t>
            </a:r>
            <a:r>
              <a:rPr lang="en-US" dirty="0"/>
              <a:t> de id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813468"/>
            <a:ext cx="12192000" cy="6044531"/>
          </a:xfrm>
        </p:spPr>
        <p:txBody>
          <a:bodyPr>
            <a:normAutofit/>
          </a:bodyPr>
          <a:lstStyle/>
          <a:p>
            <a:r>
              <a:rPr lang="pt-BR" sz="3200" dirty="0"/>
              <a:t>O seletor de id seleciona um único elemento cujo atributo id possui o valor indicado pelo seletor na declaração da regra CSS.</a:t>
            </a:r>
            <a:endParaRPr lang="en-US" sz="32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406" y="2422812"/>
            <a:ext cx="8361188" cy="2684785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513144" y="5567299"/>
            <a:ext cx="111657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/>
              <a:t>No exemplo abaixo iremos selecionar o elemento cujo atributo id possui o valor cidade. Repare que o seletor de id começa com o caractere #.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978856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17" y="1167538"/>
            <a:ext cx="10944062" cy="480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9156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" y="-82286"/>
            <a:ext cx="12192000" cy="694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7702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6582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325596"/>
            <a:ext cx="10058400" cy="1609344"/>
          </a:xfrm>
        </p:spPr>
        <p:txBody>
          <a:bodyPr/>
          <a:lstStyle/>
          <a:p>
            <a:r>
              <a:rPr lang="en-US" dirty="0" err="1"/>
              <a:t>Seletor</a:t>
            </a:r>
            <a:r>
              <a:rPr lang="en-US" dirty="0"/>
              <a:t> de </a:t>
            </a:r>
            <a:r>
              <a:rPr lang="en-US" dirty="0" err="1"/>
              <a:t>classe</a:t>
            </a:r>
            <a:endParaRPr lang="en-US" dirty="0"/>
          </a:p>
        </p:txBody>
      </p:sp>
      <p:sp>
        <p:nvSpPr>
          <p:cNvPr id="4" name="Retângulo 3"/>
          <p:cNvSpPr/>
          <p:nvPr/>
        </p:nvSpPr>
        <p:spPr>
          <a:xfrm>
            <a:off x="138896" y="1161684"/>
            <a:ext cx="119219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/>
              <a:t>O seletor de classe seleciona todos os elementos cujo atributo </a:t>
            </a:r>
            <a:r>
              <a:rPr lang="pt-BR" sz="2800" dirty="0" err="1"/>
              <a:t>class</a:t>
            </a:r>
            <a:r>
              <a:rPr lang="pt-BR" sz="2800" dirty="0"/>
              <a:t> possui o valor indicado pelo seletor na declaração da regra CSS. </a:t>
            </a:r>
            <a:endParaRPr lang="en-US" sz="28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45" y="2115791"/>
            <a:ext cx="7472710" cy="2712696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405016" y="5224796"/>
            <a:ext cx="1095736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/>
              <a:t>No exemplo iremos selecionar todos os elementos cujo atributo </a:t>
            </a:r>
            <a:r>
              <a:rPr lang="pt-BR" sz="2800" dirty="0" err="1"/>
              <a:t>class</a:t>
            </a:r>
            <a:r>
              <a:rPr lang="pt-BR" sz="2800" dirty="0"/>
              <a:t> possui o valor títulos. Repare que o seletor de classe começa com o caractere . (ponto).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269163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" y="-122714"/>
            <a:ext cx="12192000" cy="698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118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254"/>
            <a:ext cx="12192000" cy="673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65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7E7B82-C446-46F3-B4AC-16E10B382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657" y="484632"/>
            <a:ext cx="10460591" cy="1609344"/>
          </a:xfrm>
        </p:spPr>
        <p:txBody>
          <a:bodyPr/>
          <a:lstStyle/>
          <a:p>
            <a:r>
              <a:rPr lang="pt-BR" dirty="0"/>
              <a:t>Como aplica um CSS numa página HTML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D3BA95-CD60-4C80-9270-525CD81CC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3200" dirty="0">
                <a:solidFill>
                  <a:srgbClr val="92D050"/>
                </a:solidFill>
              </a:rPr>
              <a:t>Definindo as propriedades CSS diretamente no elemento HTML através do seu atributo </a:t>
            </a:r>
            <a:r>
              <a:rPr lang="pt-BR" sz="3200" dirty="0" err="1">
                <a:solidFill>
                  <a:srgbClr val="92D050"/>
                </a:solidFill>
              </a:rPr>
              <a:t>style</a:t>
            </a:r>
            <a:r>
              <a:rPr lang="pt-BR" sz="3200" dirty="0">
                <a:solidFill>
                  <a:srgbClr val="92D050"/>
                </a:solidFill>
              </a:rPr>
              <a:t>. </a:t>
            </a:r>
          </a:p>
          <a:p>
            <a:pPr algn="just"/>
            <a:r>
              <a:rPr lang="pt-BR" sz="3200" dirty="0">
                <a:solidFill>
                  <a:srgbClr val="FFC000"/>
                </a:solidFill>
              </a:rPr>
              <a:t>Definindo as regras CSS dentro de um elemento com a </a:t>
            </a:r>
            <a:r>
              <a:rPr lang="pt-BR" sz="3200" dirty="0" err="1">
                <a:solidFill>
                  <a:srgbClr val="FFC000"/>
                </a:solidFill>
              </a:rPr>
              <a:t>tag</a:t>
            </a:r>
            <a:r>
              <a:rPr lang="pt-BR" sz="3200" dirty="0">
                <a:solidFill>
                  <a:srgbClr val="FFC000"/>
                </a:solidFill>
              </a:rPr>
              <a:t> </a:t>
            </a:r>
            <a:r>
              <a:rPr lang="pt-BR" sz="3200" dirty="0" err="1">
                <a:solidFill>
                  <a:srgbClr val="FFC000"/>
                </a:solidFill>
              </a:rPr>
              <a:t>style</a:t>
            </a:r>
            <a:r>
              <a:rPr lang="pt-BR" sz="3200" dirty="0">
                <a:solidFill>
                  <a:srgbClr val="FFC000"/>
                </a:solidFill>
              </a:rPr>
              <a:t>. </a:t>
            </a:r>
          </a:p>
          <a:p>
            <a:pPr algn="just"/>
            <a:r>
              <a:rPr lang="pt-BR" sz="3200" dirty="0">
                <a:solidFill>
                  <a:srgbClr val="0070C0"/>
                </a:solidFill>
              </a:rPr>
              <a:t>Definindo as regras CSS em arquivo à parte do documento HTML.</a:t>
            </a:r>
          </a:p>
        </p:txBody>
      </p:sp>
    </p:spTree>
    <p:extLst>
      <p:ext uri="{BB962C8B-B14F-4D97-AF65-F5344CB8AC3E}">
        <p14:creationId xmlns:p14="http://schemas.microsoft.com/office/powerpoint/2010/main" val="12354601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944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39A028-9EFD-431D-9D03-DC4C4BAF4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624328"/>
            <a:ext cx="12192000" cy="1609344"/>
          </a:xfrm>
        </p:spPr>
        <p:txBody>
          <a:bodyPr>
            <a:noAutofit/>
          </a:bodyPr>
          <a:lstStyle/>
          <a:p>
            <a:pPr algn="ctr"/>
            <a:r>
              <a:rPr lang="pt-BR" sz="16300" dirty="0"/>
              <a:t>Atributos </a:t>
            </a:r>
            <a:br>
              <a:rPr lang="pt-BR" sz="16300" dirty="0"/>
            </a:br>
            <a:r>
              <a:rPr lang="pt-BR" sz="16300" dirty="0"/>
              <a:t>DO</a:t>
            </a:r>
            <a:br>
              <a:rPr lang="pt-BR" sz="16300" dirty="0"/>
            </a:br>
            <a:r>
              <a:rPr lang="pt-BR" sz="16300" dirty="0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1353118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20E4D2-209B-4F89-A952-56A7D2F49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Cores em CSS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66520F-503A-4D43-8A25-D75F49951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474" y="2121408"/>
            <a:ext cx="11971606" cy="4050792"/>
          </a:xfrm>
        </p:spPr>
        <p:txBody>
          <a:bodyPr>
            <a:normAutofit/>
          </a:bodyPr>
          <a:lstStyle/>
          <a:p>
            <a:pPr algn="just"/>
            <a:r>
              <a:rPr lang="pt-BR" sz="2800" dirty="0"/>
              <a:t>As cores podem ser definidas de três formas diferentes: pelo </a:t>
            </a:r>
            <a:r>
              <a:rPr lang="pt-BR" sz="2800" dirty="0">
                <a:solidFill>
                  <a:srgbClr val="FF0000"/>
                </a:solidFill>
              </a:rPr>
              <a:t>nome da cor</a:t>
            </a:r>
            <a:r>
              <a:rPr lang="pt-BR" sz="2800" dirty="0"/>
              <a:t>, pelo valor </a:t>
            </a:r>
            <a:r>
              <a:rPr lang="pt-BR" sz="2800" dirty="0">
                <a:solidFill>
                  <a:srgbClr val="00B050"/>
                </a:solidFill>
              </a:rPr>
              <a:t>hexadecimal associado à cor</a:t>
            </a:r>
            <a:r>
              <a:rPr lang="pt-BR" sz="2800" dirty="0"/>
              <a:t> ou através da </a:t>
            </a:r>
            <a:r>
              <a:rPr lang="pt-BR" sz="2800" dirty="0">
                <a:solidFill>
                  <a:srgbClr val="0070C0"/>
                </a:solidFill>
              </a:rPr>
              <a:t>função </a:t>
            </a:r>
            <a:r>
              <a:rPr lang="pt-BR" sz="2800" dirty="0" err="1">
                <a:solidFill>
                  <a:srgbClr val="0070C0"/>
                </a:solidFill>
              </a:rPr>
              <a:t>rgb</a:t>
            </a:r>
            <a:r>
              <a:rPr lang="pt-BR" sz="2800" dirty="0">
                <a:solidFill>
                  <a:srgbClr val="0070C0"/>
                </a:solidFill>
              </a:rPr>
              <a:t>()</a:t>
            </a:r>
            <a:r>
              <a:rPr lang="pt-BR" sz="2800" dirty="0"/>
              <a:t>. </a:t>
            </a:r>
            <a:r>
              <a:rPr lang="pt-BR" sz="2800" u="sng" dirty="0">
                <a:solidFill>
                  <a:srgbClr val="FF0000"/>
                </a:solidFill>
              </a:rPr>
              <a:t>Nem todas as cores possuem um nome</a:t>
            </a:r>
            <a:r>
              <a:rPr lang="pt-BR" sz="2800" dirty="0"/>
              <a:t>. Por isso, normalmente, utilizamos a forma </a:t>
            </a:r>
            <a:r>
              <a:rPr lang="pt-BR" sz="2800" dirty="0">
                <a:solidFill>
                  <a:srgbClr val="00B050"/>
                </a:solidFill>
              </a:rPr>
              <a:t>hexadecimal</a:t>
            </a:r>
            <a:r>
              <a:rPr lang="pt-BR" sz="2800" dirty="0"/>
              <a:t> ou a função </a:t>
            </a:r>
            <a:r>
              <a:rPr lang="pt-BR" sz="2800" dirty="0" err="1">
                <a:solidFill>
                  <a:srgbClr val="0070C0"/>
                </a:solidFill>
              </a:rPr>
              <a:t>rgb</a:t>
            </a:r>
            <a:r>
              <a:rPr lang="pt-BR" sz="2800" dirty="0">
                <a:solidFill>
                  <a:srgbClr val="0070C0"/>
                </a:solidFill>
              </a:rPr>
              <a:t>()</a:t>
            </a:r>
            <a:r>
              <a:rPr lang="pt-BR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153167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A2C820-F9AF-4032-A51E-F5DACEDCD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Hexadecimal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1396A68-E6FB-4982-BF28-2D495FC24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3" y="1840054"/>
            <a:ext cx="6246759" cy="4050792"/>
          </a:xfrm>
        </p:spPr>
        <p:txBody>
          <a:bodyPr>
            <a:normAutofit/>
          </a:bodyPr>
          <a:lstStyle/>
          <a:p>
            <a:pPr algn="just"/>
            <a:r>
              <a:rPr lang="pt-BR" sz="3200" dirty="0"/>
              <a:t>Uma cor é definida em hexadecimal da seguinte forma: #RRGGBB. Onde RR, GG e BB podem variar de 00 a FF e representam os componentes vermelho, verde e azul de uma cor. </a:t>
            </a:r>
          </a:p>
        </p:txBody>
      </p:sp>
      <p:pic>
        <p:nvPicPr>
          <p:cNvPr id="1028" name="Picture 4" descr="Resultado de imagem para Hexadecimal">
            <a:extLst>
              <a:ext uri="{FF2B5EF4-FFF2-40B4-BE49-F238E27FC236}">
                <a16:creationId xmlns:a16="http://schemas.microsoft.com/office/drawing/2014/main" id="{69B943E9-D4F2-4651-9F8D-DEFFCCDD7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799" y="0"/>
            <a:ext cx="50372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m para hexadecimal color">
            <a:extLst>
              <a:ext uri="{FF2B5EF4-FFF2-40B4-BE49-F238E27FC236}">
                <a16:creationId xmlns:a16="http://schemas.microsoft.com/office/drawing/2014/main" id="{E221AD49-0DB9-4D69-B7DD-62D885C08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675" y="0"/>
            <a:ext cx="50133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42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A44D4C-A17A-4BBE-BCE5-FE007420D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função </a:t>
            </a:r>
            <a:r>
              <a:rPr lang="pt-BR" dirty="0" err="1"/>
              <a:t>rgb</a:t>
            </a:r>
            <a:r>
              <a:rPr lang="pt-BR" dirty="0"/>
              <a:t>()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BF64D4-471F-41A8-B8F3-FE853D21C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812" y="2121408"/>
            <a:ext cx="6217920" cy="4050792"/>
          </a:xfrm>
        </p:spPr>
        <p:txBody>
          <a:bodyPr>
            <a:normAutofit/>
          </a:bodyPr>
          <a:lstStyle/>
          <a:p>
            <a:pPr algn="just"/>
            <a:r>
              <a:rPr lang="pt-BR" sz="2800" dirty="0"/>
              <a:t>Para definir uma cor utilizando a função </a:t>
            </a:r>
            <a:r>
              <a:rPr lang="pt-BR" sz="2800" dirty="0" err="1"/>
              <a:t>rgb</a:t>
            </a:r>
            <a:r>
              <a:rPr lang="pt-BR" sz="2800" dirty="0"/>
              <a:t>(), é necessário passar como argumento as “</a:t>
            </a:r>
            <a:r>
              <a:rPr lang="pt-BR" sz="2800" dirty="0">
                <a:solidFill>
                  <a:srgbClr val="FFFF00"/>
                </a:solidFill>
              </a:rPr>
              <a:t>quantidades</a:t>
            </a:r>
            <a:r>
              <a:rPr lang="pt-BR" sz="2800" dirty="0"/>
              <a:t>” de </a:t>
            </a:r>
            <a:r>
              <a:rPr lang="pt-BR" sz="2800" dirty="0">
                <a:solidFill>
                  <a:srgbClr val="FF0000"/>
                </a:solidFill>
              </a:rPr>
              <a:t>vermelho</a:t>
            </a:r>
            <a:r>
              <a:rPr lang="pt-BR" sz="2800" dirty="0"/>
              <a:t>, </a:t>
            </a:r>
            <a:r>
              <a:rPr lang="pt-BR" sz="2800" dirty="0">
                <a:solidFill>
                  <a:srgbClr val="00B050"/>
                </a:solidFill>
              </a:rPr>
              <a:t>verde</a:t>
            </a:r>
            <a:r>
              <a:rPr lang="pt-BR" sz="2800" dirty="0"/>
              <a:t> e </a:t>
            </a:r>
            <a:r>
              <a:rPr lang="pt-BR" sz="2800" dirty="0">
                <a:solidFill>
                  <a:srgbClr val="0070C0"/>
                </a:solidFill>
              </a:rPr>
              <a:t>azul</a:t>
            </a:r>
            <a:r>
              <a:rPr lang="pt-BR" sz="2800" dirty="0"/>
              <a:t> necessárias para formar a cor desejada. Essas quantidade podem ser expressas na escala de 0 a 255 ou em porcentagem.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1089E90-3F56-4F73-8318-4DCB3E10C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725" y="2736870"/>
            <a:ext cx="5171024" cy="138426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1C63CA8-579F-407E-ABB3-E9F4C9F32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12" y="2093976"/>
            <a:ext cx="11601937" cy="405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6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F50612-4507-41FE-B55A-3EF96E44D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48" y="-92847"/>
            <a:ext cx="10058400" cy="1609344"/>
          </a:xfrm>
        </p:spPr>
        <p:txBody>
          <a:bodyPr/>
          <a:lstStyle/>
          <a:p>
            <a:r>
              <a:rPr lang="pt-BR" dirty="0"/>
              <a:t>Unidades de medida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744A37-EC89-4E03-8073-44C7F3E42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16497"/>
            <a:ext cx="12210757" cy="4050792"/>
          </a:xfrm>
        </p:spPr>
        <p:txBody>
          <a:bodyPr>
            <a:noAutofit/>
          </a:bodyPr>
          <a:lstStyle/>
          <a:p>
            <a:r>
              <a:rPr lang="pt-BR" sz="2400" dirty="0"/>
              <a:t>Em CSS possuímos diversas unidades de medida como podemos verificar na listagem abaixo: </a:t>
            </a:r>
          </a:p>
          <a:p>
            <a:r>
              <a:rPr lang="pt-BR" sz="2400" dirty="0"/>
              <a:t>in - polegada. </a:t>
            </a:r>
          </a:p>
          <a:p>
            <a:r>
              <a:rPr lang="pt-BR" sz="2400" dirty="0"/>
              <a:t>cm - centímetro. </a:t>
            </a:r>
          </a:p>
          <a:p>
            <a:r>
              <a:rPr lang="pt-BR" sz="2400" dirty="0"/>
              <a:t>mm - milímetro. • </a:t>
            </a:r>
          </a:p>
          <a:p>
            <a:r>
              <a:rPr lang="pt-BR" sz="2400" dirty="0"/>
              <a:t>em - tamanho relativo ao tamanho de fonte atual no documento. 1em é igual ao tamanho da fonte atual, 2em o dobro do tamanho da fonte atual e assim por diante. </a:t>
            </a:r>
          </a:p>
          <a:p>
            <a:r>
              <a:rPr lang="pt-BR" sz="2400" dirty="0" err="1"/>
              <a:t>ex</a:t>
            </a:r>
            <a:r>
              <a:rPr lang="pt-BR" sz="2400" dirty="0"/>
              <a:t> - essa unidade é igual à altura da letra "x“ minúscula da fonte atual do documento.</a:t>
            </a:r>
          </a:p>
          <a:p>
            <a:r>
              <a:rPr lang="pt-BR" sz="2400" dirty="0" err="1"/>
              <a:t>pt</a:t>
            </a:r>
            <a:r>
              <a:rPr lang="pt-BR" sz="2400" dirty="0"/>
              <a:t> - ponto (1pt é o mesmo que 1/72 polegadas). </a:t>
            </a:r>
          </a:p>
          <a:p>
            <a:r>
              <a:rPr lang="pt-BR" sz="2400" dirty="0" err="1"/>
              <a:t>px</a:t>
            </a:r>
            <a:r>
              <a:rPr lang="pt-BR" sz="2400" dirty="0"/>
              <a:t> - pixels (um ponto na tela do computador).</a:t>
            </a:r>
          </a:p>
          <a:p>
            <a:r>
              <a:rPr lang="pt-BR" sz="2400" dirty="0"/>
              <a:t>*Da lista acima, as unidades mais utilizadas são </a:t>
            </a:r>
            <a:r>
              <a:rPr lang="pt-BR" sz="2400" dirty="0" err="1"/>
              <a:t>px</a:t>
            </a:r>
            <a:r>
              <a:rPr lang="pt-BR" sz="2400" dirty="0"/>
              <a:t> e em.</a:t>
            </a:r>
          </a:p>
        </p:txBody>
      </p:sp>
    </p:spTree>
    <p:extLst>
      <p:ext uri="{BB962C8B-B14F-4D97-AF65-F5344CB8AC3E}">
        <p14:creationId xmlns:p14="http://schemas.microsoft.com/office/powerpoint/2010/main" val="7296896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6E65CF-E730-4C5D-B778-527717C1F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Principais propriedades CSS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95C890-08F4-4AE1-838A-30CEB1A23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51" y="2121408"/>
            <a:ext cx="11952849" cy="4050792"/>
          </a:xfrm>
        </p:spPr>
        <p:txBody>
          <a:bodyPr>
            <a:normAutofit/>
          </a:bodyPr>
          <a:lstStyle/>
          <a:p>
            <a:r>
              <a:rPr lang="pt-BR" sz="2400" dirty="0"/>
              <a:t>Propriedades de background:</a:t>
            </a:r>
          </a:p>
          <a:p>
            <a:r>
              <a:rPr lang="pt-BR" sz="2400" dirty="0"/>
              <a:t>• background-</a:t>
            </a:r>
            <a:r>
              <a:rPr lang="pt-BR" sz="2400" dirty="0" err="1"/>
              <a:t>attachment</a:t>
            </a:r>
            <a:r>
              <a:rPr lang="pt-BR" sz="2400" dirty="0"/>
              <a:t> - define se a imagem de background deve se mover com a rolagem de um elemento ou não. </a:t>
            </a:r>
          </a:p>
          <a:p>
            <a:r>
              <a:rPr lang="pt-BR" sz="2400" dirty="0"/>
              <a:t>• background-color - define a cor do background de um elemento. </a:t>
            </a:r>
          </a:p>
          <a:p>
            <a:r>
              <a:rPr lang="pt-BR" sz="2400" dirty="0"/>
              <a:t>• background-</a:t>
            </a:r>
            <a:r>
              <a:rPr lang="pt-BR" sz="2400" dirty="0" err="1"/>
              <a:t>image</a:t>
            </a:r>
            <a:r>
              <a:rPr lang="pt-BR" sz="2400" dirty="0"/>
              <a:t> - define a imagem de background de um elemento.</a:t>
            </a:r>
          </a:p>
          <a:p>
            <a:r>
              <a:rPr lang="pt-BR" sz="2400" dirty="0"/>
              <a:t>• background-position - define a posição do background de um elemento. </a:t>
            </a:r>
          </a:p>
          <a:p>
            <a:r>
              <a:rPr lang="pt-BR" sz="2400" dirty="0"/>
              <a:t>• background-</a:t>
            </a:r>
            <a:r>
              <a:rPr lang="pt-BR" sz="2400" dirty="0" err="1"/>
              <a:t>repeat</a:t>
            </a:r>
            <a:r>
              <a:rPr lang="pt-BR" sz="2400" dirty="0"/>
              <a:t> - define se o background de um elemento de se repetir caso este seja menor que a parte visível do elemento. </a:t>
            </a:r>
          </a:p>
          <a:p>
            <a:r>
              <a:rPr lang="pt-BR" sz="2400" dirty="0"/>
              <a:t>• background - define todas as propriedades de background em uma única linha.</a:t>
            </a:r>
          </a:p>
        </p:txBody>
      </p:sp>
    </p:spTree>
    <p:extLst>
      <p:ext uri="{BB962C8B-B14F-4D97-AF65-F5344CB8AC3E}">
        <p14:creationId xmlns:p14="http://schemas.microsoft.com/office/powerpoint/2010/main" val="29808521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0B814F-CAEA-4A88-B404-2B2EA8348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B2B67618-7A9B-4F13-A2C5-6509FF87B5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462" y="488788"/>
            <a:ext cx="11937076" cy="618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401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DD1402-BBAD-4DEA-BC1C-5F3AD9FEF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0139"/>
            <a:ext cx="10058400" cy="1609344"/>
          </a:xfrm>
        </p:spPr>
        <p:txBody>
          <a:bodyPr/>
          <a:lstStyle/>
          <a:p>
            <a:r>
              <a:rPr lang="pt-BR" dirty="0"/>
              <a:t>Propriedades de texto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C20293-2588-427E-BF32-4012B6FEA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325" y="891124"/>
            <a:ext cx="11648624" cy="5966876"/>
          </a:xfrm>
        </p:spPr>
        <p:txBody>
          <a:bodyPr>
            <a:normAutofit lnSpcReduction="10000"/>
          </a:bodyPr>
          <a:lstStyle/>
          <a:p>
            <a:r>
              <a:rPr lang="pt-BR" sz="2800" dirty="0"/>
              <a:t>• color - define a cor do texto.</a:t>
            </a:r>
          </a:p>
          <a:p>
            <a:r>
              <a:rPr lang="pt-BR" sz="2800" dirty="0"/>
              <a:t>• </a:t>
            </a:r>
            <a:r>
              <a:rPr lang="pt-BR" sz="2800" dirty="0" err="1"/>
              <a:t>direction</a:t>
            </a:r>
            <a:r>
              <a:rPr lang="pt-BR" sz="2800" dirty="0"/>
              <a:t> - define a direção do texto.</a:t>
            </a:r>
          </a:p>
          <a:p>
            <a:r>
              <a:rPr lang="pt-BR" sz="2800" dirty="0"/>
              <a:t>• </a:t>
            </a:r>
            <a:r>
              <a:rPr lang="pt-BR" sz="2800" dirty="0" err="1"/>
              <a:t>letter-spacing</a:t>
            </a:r>
            <a:r>
              <a:rPr lang="pt-BR" sz="2800" dirty="0"/>
              <a:t> - define o espaçamento entre as letras do texto.</a:t>
            </a:r>
          </a:p>
          <a:p>
            <a:r>
              <a:rPr lang="pt-BR" sz="2800" dirty="0"/>
              <a:t>• </a:t>
            </a:r>
            <a:r>
              <a:rPr lang="pt-BR" sz="2800" dirty="0" err="1"/>
              <a:t>line-height</a:t>
            </a:r>
            <a:r>
              <a:rPr lang="pt-BR" sz="2800" dirty="0"/>
              <a:t> - define a altura das linhas de um texto.</a:t>
            </a:r>
          </a:p>
          <a:p>
            <a:r>
              <a:rPr lang="pt-BR" sz="2800" dirty="0"/>
              <a:t>• </a:t>
            </a:r>
            <a:r>
              <a:rPr lang="pt-BR" sz="2800" dirty="0" err="1"/>
              <a:t>text-align</a:t>
            </a:r>
            <a:r>
              <a:rPr lang="pt-BR" sz="2800" dirty="0"/>
              <a:t> - define o alinhamento horizontal do texto.</a:t>
            </a:r>
          </a:p>
          <a:p>
            <a:r>
              <a:rPr lang="pt-BR" sz="2800" dirty="0"/>
              <a:t>• </a:t>
            </a:r>
            <a:r>
              <a:rPr lang="pt-BR" sz="2800" dirty="0" err="1"/>
              <a:t>text-decoration</a:t>
            </a:r>
            <a:r>
              <a:rPr lang="pt-BR" sz="2800" dirty="0"/>
              <a:t> - define uma "</a:t>
            </a:r>
            <a:r>
              <a:rPr lang="pt-BR" sz="2800" dirty="0" err="1"/>
              <a:t>decoração"ou</a:t>
            </a:r>
            <a:r>
              <a:rPr lang="pt-BR" sz="2800" dirty="0"/>
              <a:t> efeito para um texto.</a:t>
            </a:r>
          </a:p>
          <a:p>
            <a:r>
              <a:rPr lang="pt-BR" sz="2800" dirty="0"/>
              <a:t>• </a:t>
            </a:r>
            <a:r>
              <a:rPr lang="pt-BR" sz="2800" dirty="0" err="1"/>
              <a:t>text-indent</a:t>
            </a:r>
            <a:r>
              <a:rPr lang="pt-BR" sz="2800" dirty="0"/>
              <a:t> - define a </a:t>
            </a:r>
            <a:r>
              <a:rPr lang="pt-BR" sz="2800" dirty="0" err="1"/>
              <a:t>identação</a:t>
            </a:r>
            <a:r>
              <a:rPr lang="pt-BR" sz="2800" dirty="0"/>
              <a:t> da primeira linha de um bloco de texto.</a:t>
            </a:r>
          </a:p>
          <a:p>
            <a:r>
              <a:rPr lang="pt-BR" sz="2800" dirty="0"/>
              <a:t>• </a:t>
            </a:r>
            <a:r>
              <a:rPr lang="pt-BR" sz="2800" dirty="0" err="1"/>
              <a:t>text-transform</a:t>
            </a:r>
            <a:r>
              <a:rPr lang="pt-BR" sz="2800" dirty="0"/>
              <a:t> - define a capitalização do texto.</a:t>
            </a:r>
          </a:p>
          <a:p>
            <a:r>
              <a:rPr lang="pt-BR" sz="2800" dirty="0"/>
              <a:t>• vertical-</a:t>
            </a:r>
            <a:r>
              <a:rPr lang="pt-BR" sz="2800" dirty="0" err="1"/>
              <a:t>align</a:t>
            </a:r>
            <a:r>
              <a:rPr lang="pt-BR" sz="2800" dirty="0"/>
              <a:t> - define o alinhamento vertical do texto.</a:t>
            </a:r>
          </a:p>
          <a:p>
            <a:r>
              <a:rPr lang="pt-BR" sz="2800" dirty="0"/>
              <a:t>• </a:t>
            </a:r>
            <a:r>
              <a:rPr lang="pt-BR" sz="2800" dirty="0" err="1"/>
              <a:t>white-space</a:t>
            </a:r>
            <a:r>
              <a:rPr lang="pt-BR" sz="2800" dirty="0"/>
              <a:t> - define como os espaços do texto serão tratados.</a:t>
            </a:r>
          </a:p>
          <a:p>
            <a:r>
              <a:rPr lang="pt-BR" sz="2800" dirty="0"/>
              <a:t>• </a:t>
            </a:r>
            <a:r>
              <a:rPr lang="pt-BR" sz="2800" dirty="0" err="1"/>
              <a:t>word-spacing</a:t>
            </a:r>
            <a:r>
              <a:rPr lang="pt-BR" sz="2800" dirty="0"/>
              <a:t> - define o espaçamento entre as palavras do texto.</a:t>
            </a:r>
          </a:p>
        </p:txBody>
      </p:sp>
    </p:spTree>
    <p:extLst>
      <p:ext uri="{BB962C8B-B14F-4D97-AF65-F5344CB8AC3E}">
        <p14:creationId xmlns:p14="http://schemas.microsoft.com/office/powerpoint/2010/main" val="25696155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94A6FF-8E9B-4123-9DCF-E54470D22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40A08EDD-F158-453F-BFC4-FBDC7FF634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5731"/>
          <a:stretch/>
        </p:blipFill>
        <p:spPr>
          <a:xfrm>
            <a:off x="0" y="484632"/>
            <a:ext cx="11268222" cy="594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795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85" y="775115"/>
            <a:ext cx="10296525" cy="5070011"/>
          </a:xfrm>
          <a:prstGeom prst="rect">
            <a:avLst/>
          </a:prstGeom>
        </p:spPr>
      </p:pic>
      <p:sp>
        <p:nvSpPr>
          <p:cNvPr id="5" name="Seta para cima 4"/>
          <p:cNvSpPr/>
          <p:nvPr/>
        </p:nvSpPr>
        <p:spPr>
          <a:xfrm>
            <a:off x="1456006" y="4836120"/>
            <a:ext cx="1392701" cy="110044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ixaDeTexto 5"/>
          <p:cNvSpPr txBox="1"/>
          <p:nvPr/>
        </p:nvSpPr>
        <p:spPr>
          <a:xfrm>
            <a:off x="1733010" y="3623584"/>
            <a:ext cx="702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err="1"/>
              <a:t>css</a:t>
            </a:r>
            <a:endParaRPr lang="en-US" dirty="0"/>
          </a:p>
        </p:txBody>
      </p:sp>
      <p:sp>
        <p:nvSpPr>
          <p:cNvPr id="8" name="CaixaDeTexto 7"/>
          <p:cNvSpPr txBox="1"/>
          <p:nvPr/>
        </p:nvSpPr>
        <p:spPr>
          <a:xfrm>
            <a:off x="4559197" y="3546640"/>
            <a:ext cx="824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err="1"/>
              <a:t>img</a:t>
            </a:r>
            <a:endParaRPr lang="en-US" dirty="0"/>
          </a:p>
        </p:txBody>
      </p:sp>
      <p:sp>
        <p:nvSpPr>
          <p:cNvPr id="9" name="CaixaDeTexto 8"/>
          <p:cNvSpPr txBox="1"/>
          <p:nvPr/>
        </p:nvSpPr>
        <p:spPr>
          <a:xfrm>
            <a:off x="7133767" y="3575929"/>
            <a:ext cx="118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err="1"/>
              <a:t>pages</a:t>
            </a:r>
            <a:endParaRPr lang="en-US" dirty="0"/>
          </a:p>
        </p:txBody>
      </p:sp>
      <p:sp>
        <p:nvSpPr>
          <p:cNvPr id="10" name="Seta para cima 9"/>
          <p:cNvSpPr/>
          <p:nvPr/>
        </p:nvSpPr>
        <p:spPr>
          <a:xfrm>
            <a:off x="4274978" y="4744681"/>
            <a:ext cx="1392701" cy="110044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eta para cima 10"/>
          <p:cNvSpPr/>
          <p:nvPr/>
        </p:nvSpPr>
        <p:spPr>
          <a:xfrm>
            <a:off x="7031104" y="4665627"/>
            <a:ext cx="1392701" cy="110044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eta para a esquerda 11"/>
          <p:cNvSpPr/>
          <p:nvPr/>
        </p:nvSpPr>
        <p:spPr>
          <a:xfrm>
            <a:off x="10027010" y="3111696"/>
            <a:ext cx="1490662" cy="116488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975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163482-E73F-4640-909D-74D1DC3ED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Propriedades de fonte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2FAD8A-286D-4CA1-BF00-167FA450E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509" y="2121408"/>
            <a:ext cx="11671069" cy="4050792"/>
          </a:xfrm>
        </p:spPr>
        <p:txBody>
          <a:bodyPr/>
          <a:lstStyle/>
          <a:p>
            <a:r>
              <a:rPr lang="pt-BR" sz="2800" dirty="0"/>
              <a:t>• </a:t>
            </a:r>
            <a:r>
              <a:rPr lang="pt-BR" sz="2800" dirty="0" err="1"/>
              <a:t>font-family</a:t>
            </a:r>
            <a:r>
              <a:rPr lang="pt-BR" sz="2800" dirty="0"/>
              <a:t> - define a família de fontes a ser utilizada.</a:t>
            </a:r>
          </a:p>
          <a:p>
            <a:r>
              <a:rPr lang="pt-BR" sz="2800" dirty="0"/>
              <a:t>• </a:t>
            </a:r>
            <a:r>
              <a:rPr lang="pt-BR" sz="2800" dirty="0" err="1"/>
              <a:t>font-size</a:t>
            </a:r>
            <a:r>
              <a:rPr lang="pt-BR" sz="2800" dirty="0"/>
              <a:t> - define o tamanho da fonte.</a:t>
            </a:r>
          </a:p>
          <a:p>
            <a:r>
              <a:rPr lang="pt-BR" sz="2800" dirty="0"/>
              <a:t>• </a:t>
            </a:r>
            <a:r>
              <a:rPr lang="pt-BR" sz="2800" dirty="0" err="1"/>
              <a:t>font-style</a:t>
            </a:r>
            <a:r>
              <a:rPr lang="pt-BR" sz="2800" dirty="0"/>
              <a:t> - define o estilo de fonte.</a:t>
            </a:r>
          </a:p>
          <a:p>
            <a:r>
              <a:rPr lang="pt-BR" sz="2800" dirty="0"/>
              <a:t>• </a:t>
            </a:r>
            <a:r>
              <a:rPr lang="pt-BR" sz="2800" dirty="0" err="1"/>
              <a:t>font-variant</a:t>
            </a:r>
            <a:r>
              <a:rPr lang="pt-BR" sz="2800" dirty="0"/>
              <a:t> - define se a fonte será utilizada no formato </a:t>
            </a:r>
            <a:r>
              <a:rPr lang="pt-BR" sz="2800" dirty="0" err="1"/>
              <a:t>small-caps</a:t>
            </a:r>
            <a:r>
              <a:rPr lang="pt-BR" sz="2800" dirty="0"/>
              <a:t> ou não.</a:t>
            </a:r>
          </a:p>
          <a:p>
            <a:r>
              <a:rPr lang="pt-BR" sz="2800" dirty="0"/>
              <a:t>• </a:t>
            </a:r>
            <a:r>
              <a:rPr lang="pt-BR" sz="2800" dirty="0" err="1"/>
              <a:t>font-weight</a:t>
            </a:r>
            <a:r>
              <a:rPr lang="pt-BR" sz="2800" dirty="0"/>
              <a:t> - define a espessura dos traços de uma fonte.</a:t>
            </a:r>
          </a:p>
          <a:p>
            <a:r>
              <a:rPr lang="pt-BR" sz="2800" dirty="0"/>
              <a:t>• </a:t>
            </a:r>
            <a:r>
              <a:rPr lang="pt-BR" sz="2800" dirty="0" err="1"/>
              <a:t>font</a:t>
            </a:r>
            <a:r>
              <a:rPr lang="pt-BR" sz="2800" dirty="0"/>
              <a:t> - define todas as propriedades de fonte em uma única linha.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141901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9A5312-8F0A-4F74-B641-F72090752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30BE50-9FCF-421E-91F8-EA3973FBC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0151D0D-DBA0-4CA1-A8DA-87861AB763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512"/>
          <a:stretch/>
        </p:blipFill>
        <p:spPr>
          <a:xfrm>
            <a:off x="450632" y="268630"/>
            <a:ext cx="11290735" cy="632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7336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3C64A8-8AEE-47B6-8101-633FAF52B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Propriedades de lista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18A70C-4796-44A8-B847-08A005F0A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83" y="2121408"/>
            <a:ext cx="11654442" cy="4050792"/>
          </a:xfrm>
        </p:spPr>
        <p:txBody>
          <a:bodyPr>
            <a:normAutofit/>
          </a:bodyPr>
          <a:lstStyle/>
          <a:p>
            <a:r>
              <a:rPr lang="pt-BR" sz="2800" dirty="0"/>
              <a:t>• </a:t>
            </a:r>
            <a:r>
              <a:rPr lang="pt-BR" sz="2800" dirty="0" err="1"/>
              <a:t>list-style-image</a:t>
            </a:r>
            <a:r>
              <a:rPr lang="pt-BR" sz="2800" dirty="0"/>
              <a:t> - define qual será o indicador de item da lista.</a:t>
            </a:r>
          </a:p>
          <a:p>
            <a:r>
              <a:rPr lang="pt-BR" sz="2800" dirty="0"/>
              <a:t>• </a:t>
            </a:r>
            <a:r>
              <a:rPr lang="pt-BR" sz="2800" dirty="0" err="1"/>
              <a:t>list</a:t>
            </a:r>
            <a:r>
              <a:rPr lang="pt-BR" sz="2800" dirty="0"/>
              <a:t>-</a:t>
            </a:r>
            <a:r>
              <a:rPr lang="pt-BR" sz="2800" dirty="0" err="1"/>
              <a:t>style</a:t>
            </a:r>
            <a:r>
              <a:rPr lang="pt-BR" sz="2800" dirty="0"/>
              <a:t>-position - define se o indicador de item da lista será exibido do lado dentro ou de fora do elemento do item.</a:t>
            </a:r>
          </a:p>
          <a:p>
            <a:r>
              <a:rPr lang="pt-BR" sz="2800" dirty="0"/>
              <a:t>• </a:t>
            </a:r>
            <a:r>
              <a:rPr lang="pt-BR" sz="2800" dirty="0" err="1"/>
              <a:t>list-style-type</a:t>
            </a:r>
            <a:r>
              <a:rPr lang="pt-BR" sz="2800" dirty="0"/>
              <a:t> - define qual o tipo de indicador de item será usado na lista.</a:t>
            </a:r>
          </a:p>
          <a:p>
            <a:r>
              <a:rPr lang="pt-BR" sz="2800" dirty="0"/>
              <a:t>• </a:t>
            </a:r>
            <a:r>
              <a:rPr lang="pt-BR" sz="2800" dirty="0" err="1"/>
              <a:t>list-style</a:t>
            </a:r>
            <a:r>
              <a:rPr lang="pt-BR" sz="2800" dirty="0"/>
              <a:t>: define todas as propriedades de lista em uma única linha.</a:t>
            </a:r>
          </a:p>
        </p:txBody>
      </p:sp>
    </p:spTree>
    <p:extLst>
      <p:ext uri="{BB962C8B-B14F-4D97-AF65-F5344CB8AC3E}">
        <p14:creationId xmlns:p14="http://schemas.microsoft.com/office/powerpoint/2010/main" val="11323957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EC6B2D-F1B3-402D-9905-8705C0A76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A59D31-B92A-4931-B647-59D77563F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1FE10C1-9DD7-4155-B872-92980CC70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57" y="484632"/>
            <a:ext cx="11754196" cy="588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885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0D3F1-7C64-477C-9D72-9DE9F6DDE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Propriedades de tabela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F1ACE65-2120-4C91-AED7-07E4E83DD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dirty="0" err="1"/>
              <a:t>border-collapse</a:t>
            </a:r>
            <a:r>
              <a:rPr lang="pt-BR" sz="2800" dirty="0"/>
              <a:t> - faz com que as bordas das células não fiquem duplicadas quando estas possuírem bordas.</a:t>
            </a:r>
          </a:p>
        </p:txBody>
      </p:sp>
    </p:spTree>
    <p:extLst>
      <p:ext uri="{BB962C8B-B14F-4D97-AF65-F5344CB8AC3E}">
        <p14:creationId xmlns:p14="http://schemas.microsoft.com/office/powerpoint/2010/main" val="30681466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3D00E8-F94C-4DD7-B640-5F555EF79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66007E-909F-4E52-8662-52924E89A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0CFB792-AF1B-474F-BD66-3AE54306D9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410"/>
          <a:stretch/>
        </p:blipFill>
        <p:spPr>
          <a:xfrm>
            <a:off x="0" y="484632"/>
            <a:ext cx="11122152" cy="637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4114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E8100B-5B6F-4FDC-A610-E95C90D3F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Propriedades de dimensão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54B92F-1473-4B78-B57E-C0729BAA8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883" y="2121408"/>
            <a:ext cx="12552219" cy="4050792"/>
          </a:xfrm>
        </p:spPr>
        <p:txBody>
          <a:bodyPr>
            <a:normAutofit fontScale="92500"/>
          </a:bodyPr>
          <a:lstStyle/>
          <a:p>
            <a:r>
              <a:rPr lang="pt-BR" sz="3900" dirty="0"/>
              <a:t>• </a:t>
            </a:r>
            <a:r>
              <a:rPr lang="pt-BR" sz="3900" dirty="0" err="1"/>
              <a:t>width</a:t>
            </a:r>
            <a:r>
              <a:rPr lang="pt-BR" sz="3900" dirty="0"/>
              <a:t> - define a largura de um elemento.</a:t>
            </a:r>
          </a:p>
          <a:p>
            <a:r>
              <a:rPr lang="pt-BR" sz="3900" dirty="0"/>
              <a:t>• min-</a:t>
            </a:r>
            <a:r>
              <a:rPr lang="pt-BR" sz="3900" dirty="0" err="1"/>
              <a:t>width</a:t>
            </a:r>
            <a:r>
              <a:rPr lang="pt-BR" sz="3900" dirty="0"/>
              <a:t> - define a largura mínima de um elemento.</a:t>
            </a:r>
          </a:p>
          <a:p>
            <a:r>
              <a:rPr lang="pt-BR" sz="3900" dirty="0"/>
              <a:t>• </a:t>
            </a:r>
            <a:r>
              <a:rPr lang="pt-BR" sz="3900" dirty="0" err="1"/>
              <a:t>max-width</a:t>
            </a:r>
            <a:r>
              <a:rPr lang="pt-BR" sz="3900" dirty="0"/>
              <a:t> - define a largura máxima de um elemento.</a:t>
            </a:r>
          </a:p>
          <a:p>
            <a:r>
              <a:rPr lang="pt-BR" sz="3900" dirty="0"/>
              <a:t>• </a:t>
            </a:r>
            <a:r>
              <a:rPr lang="pt-BR" sz="3900" dirty="0" err="1"/>
              <a:t>height</a:t>
            </a:r>
            <a:r>
              <a:rPr lang="pt-BR" sz="3900" dirty="0"/>
              <a:t> - define a altura de um elemento.</a:t>
            </a:r>
          </a:p>
          <a:p>
            <a:r>
              <a:rPr lang="pt-BR" sz="3900" dirty="0"/>
              <a:t>• min-</a:t>
            </a:r>
            <a:r>
              <a:rPr lang="pt-BR" sz="3900" dirty="0" err="1"/>
              <a:t>height</a:t>
            </a:r>
            <a:r>
              <a:rPr lang="pt-BR" sz="3900" dirty="0"/>
              <a:t> - define a altura mínima de um elemento.</a:t>
            </a:r>
          </a:p>
          <a:p>
            <a:r>
              <a:rPr lang="pt-BR" sz="3900" dirty="0"/>
              <a:t>• </a:t>
            </a:r>
            <a:r>
              <a:rPr lang="pt-BR" sz="3900" dirty="0" err="1"/>
              <a:t>max-height</a:t>
            </a:r>
            <a:r>
              <a:rPr lang="pt-BR" sz="3900" dirty="0"/>
              <a:t> - define a altura máxima de um elemento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28792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0E663F-BED2-4B9E-94D4-02112C5F6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F68219F-3847-4607-A51F-8A0707C02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817E702-1384-4FB9-A1E3-FF31F9E16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-393894"/>
            <a:ext cx="11310425" cy="677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737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6E1896-63A8-4758-95C8-4CC388EE0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87565"/>
            <a:ext cx="10058400" cy="1609344"/>
          </a:xfrm>
        </p:spPr>
        <p:txBody>
          <a:bodyPr/>
          <a:lstStyle/>
          <a:p>
            <a:r>
              <a:rPr lang="pt-BR" dirty="0"/>
              <a:t>Box </a:t>
            </a:r>
            <a:r>
              <a:rPr lang="pt-BR" dirty="0" err="1"/>
              <a:t>model</a:t>
            </a:r>
            <a:endParaRPr lang="pt-BR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A42F4920-ACCA-4EDF-9E11-3CE367F87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3208" y="2282803"/>
            <a:ext cx="6686872" cy="4454438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2A28D25-E597-450B-874A-29D93B45D4BD}"/>
              </a:ext>
            </a:extLst>
          </p:cNvPr>
          <p:cNvSpPr/>
          <p:nvPr/>
        </p:nvSpPr>
        <p:spPr>
          <a:xfrm>
            <a:off x="121920" y="2093976"/>
            <a:ext cx="516753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/>
              <a:t>O termo </a:t>
            </a:r>
            <a:r>
              <a:rPr lang="pt-BR" sz="2800" dirty="0">
                <a:solidFill>
                  <a:srgbClr val="0070C0"/>
                </a:solidFill>
              </a:rPr>
              <a:t>box </a:t>
            </a:r>
            <a:r>
              <a:rPr lang="pt-BR" sz="2800" dirty="0" err="1">
                <a:solidFill>
                  <a:srgbClr val="0070C0"/>
                </a:solidFill>
              </a:rPr>
              <a:t>model</a:t>
            </a:r>
            <a:r>
              <a:rPr lang="pt-BR" sz="2800" dirty="0">
                <a:solidFill>
                  <a:srgbClr val="0070C0"/>
                </a:solidFill>
              </a:rPr>
              <a:t> </a:t>
            </a:r>
            <a:r>
              <a:rPr lang="pt-BR" sz="2800" dirty="0"/>
              <a:t>é utilizado para explicar o comportamento visual dos elementos HTML, pois podemos imaginar que cada elemento em uma página está envolvido por uma caixa. Essa caixa possui três partes: uma margem interna (</a:t>
            </a:r>
            <a:r>
              <a:rPr lang="pt-BR" sz="2800" dirty="0" err="1">
                <a:solidFill>
                  <a:srgbClr val="0070C0"/>
                </a:solidFill>
              </a:rPr>
              <a:t>padding</a:t>
            </a:r>
            <a:r>
              <a:rPr lang="pt-BR" sz="2800" dirty="0"/>
              <a:t>), uma borda (</a:t>
            </a:r>
            <a:r>
              <a:rPr lang="pt-BR" sz="2800" dirty="0" err="1">
                <a:solidFill>
                  <a:srgbClr val="FF0000"/>
                </a:solidFill>
              </a:rPr>
              <a:t>border</a:t>
            </a:r>
            <a:r>
              <a:rPr lang="pt-BR" sz="2800" dirty="0"/>
              <a:t>) e uma margem externa (</a:t>
            </a:r>
            <a:r>
              <a:rPr lang="pt-BR" sz="2800" dirty="0" err="1">
                <a:solidFill>
                  <a:srgbClr val="00B050"/>
                </a:solidFill>
              </a:rPr>
              <a:t>margin</a:t>
            </a:r>
            <a:r>
              <a:rPr lang="pt-BR" sz="2800" dirty="0"/>
              <a:t>). 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50E462D-F1D3-4573-AC0D-99B6ED9B688A}"/>
              </a:ext>
            </a:extLst>
          </p:cNvPr>
          <p:cNvSpPr/>
          <p:nvPr/>
        </p:nvSpPr>
        <p:spPr>
          <a:xfrm>
            <a:off x="121920" y="893647"/>
            <a:ext cx="119481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chemeClr val="accent1"/>
                </a:solidFill>
              </a:rPr>
              <a:t>Um erro muito comum quando estamos começando a aprender CSS é que nos esquecemos de considerar as dimensões das margens internas e externas no cálculo das dimensões de um elemento.</a:t>
            </a:r>
          </a:p>
        </p:txBody>
      </p:sp>
    </p:spTree>
    <p:extLst>
      <p:ext uri="{BB962C8B-B14F-4D97-AF65-F5344CB8AC3E}">
        <p14:creationId xmlns:p14="http://schemas.microsoft.com/office/powerpoint/2010/main" val="79995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202104-59C0-4299-8167-9807A61C6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82EA34D-1551-4C12-9D8F-CAAFF131F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3108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2862" y="512064"/>
            <a:ext cx="11394578" cy="1609344"/>
          </a:xfrm>
        </p:spPr>
        <p:txBody>
          <a:bodyPr>
            <a:normAutofit fontScale="90000"/>
          </a:bodyPr>
          <a:lstStyle/>
          <a:p>
            <a:r>
              <a:rPr lang="pt-BR" dirty="0"/>
              <a:t>Definindo as propriedades CSS diretamente no elemento HTML através do seu atributo </a:t>
            </a:r>
            <a:r>
              <a:rPr lang="pt-BR" dirty="0" err="1"/>
              <a:t>style</a:t>
            </a:r>
            <a:r>
              <a:rPr lang="pt-BR" dirty="0"/>
              <a:t>. </a:t>
            </a:r>
            <a:br>
              <a:rPr lang="pt-BR" dirty="0"/>
            </a:br>
            <a:endParaRPr lang="en-US" dirty="0"/>
          </a:p>
        </p:txBody>
      </p:sp>
      <p:grpSp>
        <p:nvGrpSpPr>
          <p:cNvPr id="7" name="Grupo 6"/>
          <p:cNvGrpSpPr/>
          <p:nvPr/>
        </p:nvGrpSpPr>
        <p:grpSpPr>
          <a:xfrm>
            <a:off x="106533" y="1624613"/>
            <a:ext cx="11203619" cy="4545368"/>
            <a:chOff x="523783" y="2467992"/>
            <a:chExt cx="6134469" cy="3794894"/>
          </a:xfrm>
        </p:grpSpPr>
        <p:sp>
          <p:nvSpPr>
            <p:cNvPr id="6" name="Retângulo 5"/>
            <p:cNvSpPr/>
            <p:nvPr/>
          </p:nvSpPr>
          <p:spPr>
            <a:xfrm>
              <a:off x="523783" y="2467992"/>
              <a:ext cx="6134469" cy="289412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tângulo 4"/>
            <p:cNvSpPr/>
            <p:nvPr/>
          </p:nvSpPr>
          <p:spPr>
            <a:xfrm>
              <a:off x="544497" y="2477234"/>
              <a:ext cx="6096000" cy="378565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2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&lt;!</a:t>
              </a:r>
              <a:r>
                <a:rPr lang="en-US" sz="24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DOCTYPE</a:t>
              </a:r>
              <a:r>
                <a:rPr lang="en-US" sz="2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2400" dirty="0">
                  <a:solidFill>
                    <a:srgbClr val="9CDCFE"/>
                  </a:solidFill>
                  <a:latin typeface="Consolas" panose="020B0609020204030204" pitchFamily="49" charset="0"/>
                </a:rPr>
                <a:t>html</a:t>
              </a:r>
              <a:r>
                <a:rPr lang="en-US" sz="2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&gt;</a:t>
              </a:r>
              <a:endParaRPr lang="en-US" sz="24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sz="24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html</a:t>
              </a:r>
              <a:r>
                <a:rPr lang="en-US" sz="2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&gt;</a:t>
              </a:r>
              <a:endParaRPr lang="en-US" sz="24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pPr lvl="1"/>
              <a:r>
                <a:rPr lang="en-US" sz="2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sz="24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head</a:t>
              </a:r>
              <a:r>
                <a:rPr lang="en-US" sz="2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&gt;</a:t>
              </a:r>
              <a:endParaRPr lang="en-US" sz="24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pPr lvl="1"/>
              <a:r>
                <a:rPr lang="en-US" sz="2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sz="24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head</a:t>
              </a:r>
              <a:r>
                <a:rPr lang="en-US" sz="2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&gt;</a:t>
              </a:r>
              <a:endParaRPr lang="en-US" sz="24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pPr lvl="1"/>
              <a:r>
                <a:rPr lang="en-US" sz="2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sz="24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body</a:t>
              </a:r>
              <a:r>
                <a:rPr lang="en-US" sz="2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&gt;</a:t>
              </a:r>
              <a:endParaRPr lang="en-US" sz="24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pPr lvl="1"/>
              <a:r>
                <a:rPr lang="en-US" sz="2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2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sz="24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h1</a:t>
              </a:r>
              <a:r>
                <a:rPr lang="en-US" sz="2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2400" dirty="0">
                  <a:solidFill>
                    <a:srgbClr val="9CDCFE"/>
                  </a:solidFill>
                  <a:latin typeface="Consolas" panose="020B0609020204030204" pitchFamily="49" charset="0"/>
                </a:rPr>
                <a:t>style</a:t>
              </a:r>
              <a:r>
                <a:rPr lang="en-US" sz="2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=</a:t>
              </a:r>
              <a:r>
                <a:rPr lang="en-US" sz="24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"font-size: 40px; color: red"</a:t>
              </a:r>
              <a:r>
                <a:rPr lang="en-US" sz="2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&gt;</a:t>
              </a:r>
              <a:r>
                <a:rPr lang="en-US" sz="2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Teste de </a:t>
              </a:r>
              <a:r>
                <a:rPr lang="en-US" sz="24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css</a:t>
              </a:r>
              <a:r>
                <a:rPr lang="en-US" sz="2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sz="24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h1</a:t>
              </a:r>
              <a:r>
                <a:rPr lang="en-US" sz="2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&gt;</a:t>
              </a:r>
              <a:endParaRPr lang="en-US" sz="24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pPr lvl="1"/>
              <a:r>
                <a:rPr lang="en-US" sz="2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2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sz="24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h1</a:t>
              </a:r>
              <a:r>
                <a:rPr lang="en-US" sz="2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&gt;</a:t>
              </a:r>
              <a:r>
                <a:rPr lang="en-US" sz="24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Teste de </a:t>
              </a:r>
              <a:r>
                <a:rPr lang="en-US" sz="2400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css</a:t>
              </a:r>
              <a:r>
                <a:rPr lang="en-US" sz="2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sz="24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h1</a:t>
              </a:r>
              <a:r>
                <a:rPr lang="en-US" sz="2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&gt;</a:t>
              </a:r>
              <a:endParaRPr lang="en-US" sz="24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pPr lvl="1"/>
              <a:r>
                <a:rPr lang="en-US" sz="2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sz="24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body</a:t>
              </a:r>
              <a:r>
                <a:rPr lang="en-US" sz="2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&gt;</a:t>
              </a:r>
              <a:endParaRPr lang="en-US" sz="2400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sz="2400" dirty="0">
                  <a:solidFill>
                    <a:srgbClr val="569CD6"/>
                  </a:solidFill>
                  <a:latin typeface="Consolas" panose="020B0609020204030204" pitchFamily="49" charset="0"/>
                </a:rPr>
                <a:t>html</a:t>
              </a:r>
              <a:r>
                <a:rPr lang="en-US" sz="24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&gt;</a:t>
              </a:r>
              <a:endPara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91072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8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Resultado de imagem para html css javascript squeletom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8" y="758952"/>
            <a:ext cx="9942576" cy="497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1173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417F61-F447-4BB7-970E-EDEFA8E9B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B949D5-01DE-434A-A894-D4B0742F1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6" name="Picture 2" descr="Resultado de imagem para Javascript meme&quot;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048" y="-334328"/>
            <a:ext cx="6858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46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5409" y="239697"/>
            <a:ext cx="11736279" cy="5932503"/>
          </a:xfrm>
        </p:spPr>
        <p:txBody>
          <a:bodyPr>
            <a:normAutofit/>
          </a:bodyPr>
          <a:lstStyle/>
          <a:p>
            <a:pPr algn="just"/>
            <a:r>
              <a:rPr lang="pt-BR" sz="3200" dirty="0"/>
              <a:t>Quando aplicamos as propriedades </a:t>
            </a:r>
            <a:r>
              <a:rPr lang="pt-BR" sz="3200" dirty="0">
                <a:solidFill>
                  <a:srgbClr val="0070C0"/>
                </a:solidFill>
              </a:rPr>
              <a:t>CSS</a:t>
            </a:r>
            <a:r>
              <a:rPr lang="pt-BR" sz="3200" dirty="0"/>
              <a:t> </a:t>
            </a:r>
            <a:r>
              <a:rPr lang="pt-BR" sz="3200" dirty="0">
                <a:solidFill>
                  <a:srgbClr val="00B050"/>
                </a:solidFill>
              </a:rPr>
              <a:t>diretamente</a:t>
            </a:r>
            <a:r>
              <a:rPr lang="pt-BR" sz="3200" dirty="0"/>
              <a:t> a um elemento através da propriedade </a:t>
            </a:r>
            <a:r>
              <a:rPr lang="pt-BR" sz="3200" dirty="0" err="1"/>
              <a:t>style</a:t>
            </a:r>
            <a:r>
              <a:rPr lang="pt-BR" sz="3200" dirty="0"/>
              <a:t>, estamos utilizando a abordagem </a:t>
            </a:r>
            <a:r>
              <a:rPr lang="pt-BR" sz="3200" dirty="0">
                <a:solidFill>
                  <a:srgbClr val="00B050"/>
                </a:solidFill>
              </a:rPr>
              <a:t>CSS </a:t>
            </a:r>
            <a:r>
              <a:rPr lang="pt-BR" sz="3200" dirty="0" err="1">
                <a:solidFill>
                  <a:srgbClr val="00B050"/>
                </a:solidFill>
              </a:rPr>
              <a:t>inline</a:t>
            </a:r>
            <a:r>
              <a:rPr lang="pt-BR" sz="3200" dirty="0"/>
              <a:t>. Essa prática </a:t>
            </a:r>
            <a:r>
              <a:rPr lang="pt-BR" sz="3200" u="sng" dirty="0">
                <a:solidFill>
                  <a:srgbClr val="FFC000"/>
                </a:solidFill>
              </a:rPr>
              <a:t>não é recomendada</a:t>
            </a:r>
            <a:r>
              <a:rPr lang="pt-BR" sz="3200" dirty="0"/>
              <a:t>, pois dessa forma não é possível </a:t>
            </a:r>
            <a:r>
              <a:rPr lang="pt-BR" sz="3200" dirty="0">
                <a:solidFill>
                  <a:schemeClr val="accent1"/>
                </a:solidFill>
              </a:rPr>
              <a:t>reaproveitar</a:t>
            </a:r>
            <a:r>
              <a:rPr lang="pt-BR" sz="3200" dirty="0"/>
              <a:t> o código </a:t>
            </a:r>
            <a:r>
              <a:rPr lang="pt-BR" sz="3200" dirty="0">
                <a:solidFill>
                  <a:schemeClr val="accent1"/>
                </a:solidFill>
              </a:rPr>
              <a:t>CSS</a:t>
            </a:r>
            <a:r>
              <a:rPr lang="pt-BR" sz="3200" dirty="0"/>
              <a:t>, além de </a:t>
            </a:r>
            <a:r>
              <a:rPr lang="pt-BR" sz="3200" dirty="0">
                <a:solidFill>
                  <a:schemeClr val="accent1"/>
                </a:solidFill>
              </a:rPr>
              <a:t>dificultar a leitura do código HTML</a:t>
            </a:r>
            <a:r>
              <a:rPr lang="pt-BR" sz="3200" dirty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19305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743" y="24120"/>
            <a:ext cx="12002610" cy="1609344"/>
          </a:xfrm>
        </p:spPr>
        <p:txBody>
          <a:bodyPr>
            <a:normAutofit fontScale="90000"/>
          </a:bodyPr>
          <a:lstStyle/>
          <a:p>
            <a:r>
              <a:rPr lang="pt-BR" sz="4000" dirty="0"/>
              <a:t>Definindo as regras CSS dentro de um elemento com a </a:t>
            </a:r>
            <a:r>
              <a:rPr lang="pt-BR" sz="4000" dirty="0" err="1"/>
              <a:t>tag</a:t>
            </a:r>
            <a:r>
              <a:rPr lang="pt-BR" sz="4000" dirty="0"/>
              <a:t> </a:t>
            </a:r>
            <a:r>
              <a:rPr lang="pt-BR" sz="4000" dirty="0" err="1"/>
              <a:t>style</a:t>
            </a:r>
            <a:r>
              <a:rPr lang="pt-BR" sz="4000" dirty="0"/>
              <a:t>. </a:t>
            </a:r>
            <a:br>
              <a:rPr lang="pt-BR" dirty="0"/>
            </a:b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upo 3"/>
          <p:cNvGrpSpPr/>
          <p:nvPr/>
        </p:nvGrpSpPr>
        <p:grpSpPr>
          <a:xfrm>
            <a:off x="106533" y="716281"/>
            <a:ext cx="12085467" cy="6294120"/>
            <a:chOff x="523783" y="2467992"/>
            <a:chExt cx="6134469" cy="2894121"/>
          </a:xfrm>
        </p:grpSpPr>
        <p:sp>
          <p:nvSpPr>
            <p:cNvPr id="5" name="Retângulo 4"/>
            <p:cNvSpPr/>
            <p:nvPr/>
          </p:nvSpPr>
          <p:spPr>
            <a:xfrm>
              <a:off x="523783" y="2467992"/>
              <a:ext cx="6134469" cy="289412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tângulo 5"/>
            <p:cNvSpPr/>
            <p:nvPr/>
          </p:nvSpPr>
          <p:spPr>
            <a:xfrm>
              <a:off x="544497" y="2477234"/>
              <a:ext cx="6096000" cy="38544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endPara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8" name="Retângulo 7"/>
          <p:cNvSpPr/>
          <p:nvPr/>
        </p:nvSpPr>
        <p:spPr>
          <a:xfrm>
            <a:off x="396240" y="1008758"/>
            <a:ext cx="996696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&lt;!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DOCTYPE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html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style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2400" dirty="0">
                <a:solidFill>
                  <a:srgbClr val="D7BA7D"/>
                </a:solidFill>
                <a:latin typeface="Consolas" panose="020B0609020204030204" pitchFamily="49" charset="0"/>
              </a:rPr>
              <a:t>h1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font-size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2400" dirty="0">
                <a:solidFill>
                  <a:srgbClr val="B5CEA8"/>
                </a:solidFill>
                <a:latin typeface="Consolas" panose="020B0609020204030204" pitchFamily="49" charset="0"/>
              </a:rPr>
              <a:t>40px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; 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24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red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style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Teste de css1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Teste de css2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aqui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não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tem 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estilo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4353" y="739329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6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po de Madeira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3906</TotalTime>
  <Words>2004</Words>
  <Application>Microsoft Office PowerPoint</Application>
  <PresentationFormat>Widescreen</PresentationFormat>
  <Paragraphs>149</Paragraphs>
  <Slides>71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71</vt:i4>
      </vt:variant>
    </vt:vector>
  </HeadingPairs>
  <TitlesOfParts>
    <vt:vector size="77" baseType="lpstr">
      <vt:lpstr>Arial</vt:lpstr>
      <vt:lpstr>Consolas</vt:lpstr>
      <vt:lpstr>Rockwell</vt:lpstr>
      <vt:lpstr>Rockwell Condensed</vt:lpstr>
      <vt:lpstr>Wingdings</vt:lpstr>
      <vt:lpstr>Tipo de Madeira</vt:lpstr>
      <vt:lpstr>Programação web – Front end</vt:lpstr>
      <vt:lpstr>Apresentação do PowerPoint</vt:lpstr>
      <vt:lpstr>Por que o CSS foi criado?</vt:lpstr>
      <vt:lpstr>O que é CSS?</vt:lpstr>
      <vt:lpstr>Como aplica um CSS numa página HTML</vt:lpstr>
      <vt:lpstr>Apresentação do PowerPoint</vt:lpstr>
      <vt:lpstr>Definindo as propriedades CSS diretamente no elemento HTML através do seu atributo style.  </vt:lpstr>
      <vt:lpstr>Apresentação do PowerPoint</vt:lpstr>
      <vt:lpstr>Definindo as regras CSS dentro de um elemento com a tag style.  </vt:lpstr>
      <vt:lpstr>Definindo as regras CSS em arquivo à parte do documento HTML. </vt:lpstr>
      <vt:lpstr>Apresentação do PowerPoint</vt:lpstr>
      <vt:lpstr>Apresentação do PowerPoint</vt:lpstr>
      <vt:lpstr>Apresentação do PowerPoint</vt:lpstr>
      <vt:lpstr>Apresentação do PowerPoint</vt:lpstr>
      <vt:lpstr>Estrutura de uma regra CSS</vt:lpstr>
      <vt:lpstr>Apresentação do PowerPoint</vt:lpstr>
      <vt:lpstr>Tipos de seletores</vt:lpstr>
      <vt:lpstr>Seletor universal </vt:lpstr>
      <vt:lpstr>Apresentação do PowerPoint</vt:lpstr>
      <vt:lpstr>Apresentação do PowerPoint</vt:lpstr>
      <vt:lpstr>Apresentação do PowerPoint</vt:lpstr>
      <vt:lpstr>Seletor de tipo</vt:lpstr>
      <vt:lpstr>Apresentação do PowerPoint</vt:lpstr>
      <vt:lpstr>Apresentação do PowerPoint</vt:lpstr>
      <vt:lpstr>Apresentação do PowerPoint</vt:lpstr>
      <vt:lpstr>Apresentação do PowerPoint</vt:lpstr>
      <vt:lpstr>Seletor de descendentes</vt:lpstr>
      <vt:lpstr>Apresentação do PowerPoint</vt:lpstr>
      <vt:lpstr>Apresentação do PowerPoint</vt:lpstr>
      <vt:lpstr>Apresentação do PowerPoint</vt:lpstr>
      <vt:lpstr>Seletor de filhos</vt:lpstr>
      <vt:lpstr>Apresentação do PowerPoint</vt:lpstr>
      <vt:lpstr>Apresentação do PowerPoint</vt:lpstr>
      <vt:lpstr>Apresentação do PowerPoint</vt:lpstr>
      <vt:lpstr>Seletor de irmão adjacente</vt:lpstr>
      <vt:lpstr>Apresentação do PowerPoint</vt:lpstr>
      <vt:lpstr>Apresentação do PowerPoint</vt:lpstr>
      <vt:lpstr>Apresentação do PowerPoint</vt:lpstr>
      <vt:lpstr>Seletor de atributos</vt:lpstr>
      <vt:lpstr>Apresentação do PowerPoint</vt:lpstr>
      <vt:lpstr>Apresentação do PowerPoint</vt:lpstr>
      <vt:lpstr>Apresentação do PowerPoint</vt:lpstr>
      <vt:lpstr>Seletor de id</vt:lpstr>
      <vt:lpstr>Apresentação do PowerPoint</vt:lpstr>
      <vt:lpstr>Apresentação do PowerPoint</vt:lpstr>
      <vt:lpstr>Apresentação do PowerPoint</vt:lpstr>
      <vt:lpstr>Seletor de classe</vt:lpstr>
      <vt:lpstr>Apresentação do PowerPoint</vt:lpstr>
      <vt:lpstr>Apresentação do PowerPoint</vt:lpstr>
      <vt:lpstr>Apresentação do PowerPoint</vt:lpstr>
      <vt:lpstr>Atributos  DO CSS</vt:lpstr>
      <vt:lpstr>Cores em CSS</vt:lpstr>
      <vt:lpstr>Hexadecimal</vt:lpstr>
      <vt:lpstr>função rgb()</vt:lpstr>
      <vt:lpstr>Unidades de medida</vt:lpstr>
      <vt:lpstr>Principais propriedades CSS</vt:lpstr>
      <vt:lpstr>Apresentação do PowerPoint</vt:lpstr>
      <vt:lpstr>Propriedades de texto</vt:lpstr>
      <vt:lpstr>Apresentação do PowerPoint</vt:lpstr>
      <vt:lpstr>Propriedades de fonte</vt:lpstr>
      <vt:lpstr>Apresentação do PowerPoint</vt:lpstr>
      <vt:lpstr>Propriedades de lista</vt:lpstr>
      <vt:lpstr>Apresentação do PowerPoint</vt:lpstr>
      <vt:lpstr>Propriedades de tabela</vt:lpstr>
      <vt:lpstr>Apresentação do PowerPoint</vt:lpstr>
      <vt:lpstr>Propriedades de dimensão</vt:lpstr>
      <vt:lpstr>Apresentação do PowerPoint</vt:lpstr>
      <vt:lpstr>Box model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Programação web – Front end</dc:title>
  <dc:creator>Rafael Batista Duarte</dc:creator>
  <cp:lastModifiedBy>rafael duarte</cp:lastModifiedBy>
  <cp:revision>66</cp:revision>
  <dcterms:created xsi:type="dcterms:W3CDTF">2020-01-23T14:28:17Z</dcterms:created>
  <dcterms:modified xsi:type="dcterms:W3CDTF">2020-03-08T20:04:28Z</dcterms:modified>
</cp:coreProperties>
</file>